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 id="2147483679" r:id="rId5"/>
    <p:sldMasterId id="2147483660" r:id="rId6"/>
    <p:sldMasterId id="2147483672" r:id="rId7"/>
  </p:sldMasterIdLst>
  <p:notesMasterIdLst>
    <p:notesMasterId r:id="rId22"/>
  </p:notesMasterIdLst>
  <p:sldIdLst>
    <p:sldId id="2147474447" r:id="rId8"/>
    <p:sldId id="2147474669" r:id="rId9"/>
    <p:sldId id="2147474678" r:id="rId10"/>
    <p:sldId id="2147474466" r:id="rId11"/>
    <p:sldId id="2147474467" r:id="rId12"/>
    <p:sldId id="2147474491" r:id="rId13"/>
    <p:sldId id="2147474657" r:id="rId14"/>
    <p:sldId id="2147474667" r:id="rId15"/>
    <p:sldId id="2147474517" r:id="rId16"/>
    <p:sldId id="2147474527" r:id="rId17"/>
    <p:sldId id="2147474529" r:id="rId18"/>
    <p:sldId id="2147474531" r:id="rId19"/>
    <p:sldId id="2147474536" r:id="rId20"/>
    <p:sldId id="214747452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F1FF"/>
    <a:srgbClr val="3300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72065" autoAdjust="0"/>
  </p:normalViewPr>
  <p:slideViewPr>
    <p:cSldViewPr snapToGrid="0">
      <p:cViewPr varScale="1">
        <p:scale>
          <a:sx n="60" d="100"/>
          <a:sy n="60" d="100"/>
        </p:scale>
        <p:origin x="87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111B93-A7AF-874A-8024-973C90919AF7}" type="datetimeFigureOut">
              <a:rPr lang="en-US" smtClean="0"/>
              <a:t>5/9/2025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B6DF1F-3513-2945-B10C-A2701101F357}" type="slidenum">
              <a:rPr lang="en-US" smtClean="0"/>
              <a:t>‹#›</a:t>
            </a:fld>
            <a:endParaRPr lang="en-US"/>
          </a:p>
        </p:txBody>
      </p:sp>
    </p:spTree>
    <p:extLst>
      <p:ext uri="{BB962C8B-B14F-4D97-AF65-F5344CB8AC3E}">
        <p14:creationId xmlns:p14="http://schemas.microsoft.com/office/powerpoint/2010/main" val="2699700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460845-CAA9-2ACB-9974-99350D92DB6B}"/>
              </a:ext>
            </a:extLst>
          </p:cNvPr>
          <p:cNvPicPr>
            <a:picLocks noChangeAspect="1"/>
          </p:cNvPicPr>
          <p:nvPr userDrawn="1"/>
        </p:nvPicPr>
        <p:blipFill>
          <a:blip r:embed="rId2"/>
          <a:stretch>
            <a:fillRect/>
          </a:stretch>
        </p:blipFill>
        <p:spPr>
          <a:xfrm>
            <a:off x="471948" y="6283338"/>
            <a:ext cx="3414252" cy="335523"/>
          </a:xfrm>
          <a:prstGeom prst="rect">
            <a:avLst/>
          </a:prstGeom>
        </p:spPr>
      </p:pic>
      <p:sp>
        <p:nvSpPr>
          <p:cNvPr id="5" name="Title 1">
            <a:extLst>
              <a:ext uri="{FF2B5EF4-FFF2-40B4-BE49-F238E27FC236}">
                <a16:creationId xmlns:a16="http://schemas.microsoft.com/office/drawing/2014/main" id="{20FEABC8-EE8E-CF75-68F9-4CA46CDEC758}"/>
              </a:ext>
            </a:extLst>
          </p:cNvPr>
          <p:cNvSpPr>
            <a:spLocks noGrp="1"/>
          </p:cNvSpPr>
          <p:nvPr>
            <p:ph type="ctrTitle" hasCustomPrompt="1"/>
          </p:nvPr>
        </p:nvSpPr>
        <p:spPr>
          <a:xfrm>
            <a:off x="471948" y="2709000"/>
            <a:ext cx="6068552" cy="1440000"/>
          </a:xfrm>
          <a:prstGeom prst="rect">
            <a:avLst/>
          </a:prstGeom>
        </p:spPr>
        <p:txBody>
          <a:bodyPr lIns="0" tIns="0" rIns="0" bIns="0" anchor="ctr"/>
          <a:lstStyle>
            <a:lvl1pPr algn="l">
              <a:defRPr sz="5400" b="1" i="0" baseline="0">
                <a:solidFill>
                  <a:schemeClr val="bg1"/>
                </a:solidFill>
                <a:latin typeface="Arial Black" panose="020B0A04020102020204" pitchFamily="34" charset="0"/>
              </a:defRPr>
            </a:lvl1pPr>
          </a:lstStyle>
          <a:p>
            <a:r>
              <a:rPr lang="en-GB" dirty="0"/>
              <a:t>Title </a:t>
            </a:r>
            <a:br>
              <a:rPr lang="en-GB" dirty="0"/>
            </a:br>
            <a:r>
              <a:rPr lang="en-GB" dirty="0"/>
              <a:t>(Arial Black 54pt)</a:t>
            </a:r>
            <a:endParaRPr lang="en-US" dirty="0"/>
          </a:p>
        </p:txBody>
      </p:sp>
    </p:spTree>
    <p:extLst>
      <p:ext uri="{BB962C8B-B14F-4D97-AF65-F5344CB8AC3E}">
        <p14:creationId xmlns:p14="http://schemas.microsoft.com/office/powerpoint/2010/main" val="241689325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C460845-CAA9-2ACB-9974-99350D92DB6B}"/>
              </a:ext>
            </a:extLst>
          </p:cNvPr>
          <p:cNvPicPr>
            <a:picLocks noChangeAspect="1"/>
          </p:cNvPicPr>
          <p:nvPr userDrawn="1"/>
        </p:nvPicPr>
        <p:blipFill>
          <a:blip r:embed="rId2"/>
          <a:stretch>
            <a:fillRect/>
          </a:stretch>
        </p:blipFill>
        <p:spPr>
          <a:xfrm>
            <a:off x="471948" y="6283338"/>
            <a:ext cx="3414252" cy="335523"/>
          </a:xfrm>
          <a:prstGeom prst="rect">
            <a:avLst/>
          </a:prstGeom>
        </p:spPr>
      </p:pic>
      <p:sp>
        <p:nvSpPr>
          <p:cNvPr id="3" name="Title 1">
            <a:extLst>
              <a:ext uri="{FF2B5EF4-FFF2-40B4-BE49-F238E27FC236}">
                <a16:creationId xmlns:a16="http://schemas.microsoft.com/office/drawing/2014/main" id="{D1C2396C-FB95-059E-4620-7FBA04631EEF}"/>
              </a:ext>
            </a:extLst>
          </p:cNvPr>
          <p:cNvSpPr>
            <a:spLocks noGrp="1"/>
          </p:cNvSpPr>
          <p:nvPr>
            <p:ph type="ctrTitle" hasCustomPrompt="1"/>
          </p:nvPr>
        </p:nvSpPr>
        <p:spPr>
          <a:xfrm>
            <a:off x="471948" y="2709000"/>
            <a:ext cx="6068552" cy="1440000"/>
          </a:xfrm>
          <a:prstGeom prst="rect">
            <a:avLst/>
          </a:prstGeom>
        </p:spPr>
        <p:txBody>
          <a:bodyPr lIns="0" tIns="0" rIns="0" bIns="0" anchor="ctr"/>
          <a:lstStyle>
            <a:lvl1pPr algn="l">
              <a:defRPr sz="5400" b="1" i="0" baseline="0">
                <a:solidFill>
                  <a:schemeClr val="bg1"/>
                </a:solidFill>
                <a:latin typeface="Arial Black" panose="020B0A04020102020204" pitchFamily="34" charset="0"/>
              </a:defRPr>
            </a:lvl1pPr>
          </a:lstStyle>
          <a:p>
            <a:r>
              <a:rPr lang="en-GB" dirty="0"/>
              <a:t>Title </a:t>
            </a:r>
            <a:br>
              <a:rPr lang="en-GB" dirty="0"/>
            </a:br>
            <a:r>
              <a:rPr lang="en-GB" dirty="0"/>
              <a:t>(Arial Black 54pt)</a:t>
            </a:r>
            <a:endParaRPr lang="en-US" dirty="0"/>
          </a:p>
        </p:txBody>
      </p:sp>
    </p:spTree>
    <p:extLst>
      <p:ext uri="{BB962C8B-B14F-4D97-AF65-F5344CB8AC3E}">
        <p14:creationId xmlns:p14="http://schemas.microsoft.com/office/powerpoint/2010/main" val="41597328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mple text (one coloumn)">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3A2033B-6274-A6B6-3443-A7F58DF17BB6}"/>
              </a:ext>
            </a:extLst>
          </p:cNvPr>
          <p:cNvSpPr>
            <a:spLocks noGrp="1"/>
          </p:cNvSpPr>
          <p:nvPr>
            <p:ph type="ctrTitle" hasCustomPrompt="1"/>
          </p:nvPr>
        </p:nvSpPr>
        <p:spPr>
          <a:xfrm>
            <a:off x="471948" y="450557"/>
            <a:ext cx="11368118" cy="586392"/>
          </a:xfrm>
          <a:prstGeom prst="rect">
            <a:avLst/>
          </a:prstGeom>
        </p:spPr>
        <p:txBody>
          <a:bodyPr lIns="0" tIns="0" rIns="0" bIns="0"/>
          <a:lstStyle>
            <a:lvl1pPr algn="l">
              <a:defRPr sz="3200" b="1" i="0" baseline="0">
                <a:solidFill>
                  <a:srgbClr val="330072"/>
                </a:solidFill>
                <a:latin typeface="Arial Black" panose="020B0A04020102020204" pitchFamily="34" charset="0"/>
              </a:defRPr>
            </a:lvl1pPr>
          </a:lstStyle>
          <a:p>
            <a:r>
              <a:rPr lang="en-GB" dirty="0"/>
              <a:t>Title (Arial Black 32pt)</a:t>
            </a:r>
            <a:endParaRPr lang="en-US" dirty="0"/>
          </a:p>
        </p:txBody>
      </p:sp>
      <p:sp>
        <p:nvSpPr>
          <p:cNvPr id="7" name="Text Placeholder 4">
            <a:extLst>
              <a:ext uri="{FF2B5EF4-FFF2-40B4-BE49-F238E27FC236}">
                <a16:creationId xmlns:a16="http://schemas.microsoft.com/office/drawing/2014/main" id="{D1D77095-8D68-FFC3-289A-C36178514206}"/>
              </a:ext>
            </a:extLst>
          </p:cNvPr>
          <p:cNvSpPr>
            <a:spLocks noGrp="1"/>
          </p:cNvSpPr>
          <p:nvPr>
            <p:ph type="body" sz="quarter" idx="11" hasCustomPrompt="1"/>
          </p:nvPr>
        </p:nvSpPr>
        <p:spPr>
          <a:xfrm>
            <a:off x="471488" y="1581149"/>
            <a:ext cx="11368578" cy="4438651"/>
          </a:xfrm>
          <a:prstGeom prst="rect">
            <a:avLst/>
          </a:prstGeom>
        </p:spPr>
        <p:txBody>
          <a:bodyPr numCol="1" spcCol="720000"/>
          <a:lstStyle>
            <a:lvl1pPr marL="0" indent="0">
              <a:buNone/>
              <a:defRPr sz="1800">
                <a:solidFill>
                  <a:schemeClr val="tx2"/>
                </a:solidFill>
                <a:latin typeface="+mj-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b="0" i="0" dirty="0">
                <a:solidFill>
                  <a:srgbClr val="000000"/>
                </a:solidFill>
                <a:effectLst/>
                <a:latin typeface="Open Sans" pitchFamily="2" charset="0"/>
              </a:rPr>
              <a:t>Add your text here (Arial 18pt)</a:t>
            </a:r>
          </a:p>
        </p:txBody>
      </p:sp>
    </p:spTree>
    <p:extLst>
      <p:ext uri="{BB962C8B-B14F-4D97-AF65-F5344CB8AC3E}">
        <p14:creationId xmlns:p14="http://schemas.microsoft.com/office/powerpoint/2010/main" val="12224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ext (one coloumn)">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C86E3EB4-6D72-7109-A67D-4DE60DE1CAAB}"/>
              </a:ext>
            </a:extLst>
          </p:cNvPr>
          <p:cNvSpPr>
            <a:spLocks noGrp="1"/>
          </p:cNvSpPr>
          <p:nvPr>
            <p:ph type="body" sz="quarter" idx="10" hasCustomPrompt="1"/>
          </p:nvPr>
        </p:nvSpPr>
        <p:spPr>
          <a:xfrm>
            <a:off x="471488" y="1168435"/>
            <a:ext cx="11368118" cy="518964"/>
          </a:xfrm>
          <a:prstGeom prst="rect">
            <a:avLst/>
          </a:prstGeom>
        </p:spPr>
        <p:txBody>
          <a:bodyPr/>
          <a:lstStyle>
            <a:lvl1pPr marL="0" indent="0">
              <a:buNone/>
              <a:defRPr sz="2400" b="1">
                <a:solidFill>
                  <a:schemeClr val="accent1"/>
                </a:solidFill>
                <a:latin typeface="Arial" panose="020B0604020202020204" pitchFamily="34" charset="0"/>
                <a:cs typeface="Arial" panose="020B0604020202020204" pitchFamily="34" charset="0"/>
              </a:defRPr>
            </a:lvl1pPr>
            <a:lvl2pPr>
              <a:defRPr>
                <a:solidFill>
                  <a:schemeClr val="tx2"/>
                </a:solidFill>
                <a:latin typeface="Arial" panose="020B0604020202020204" pitchFamily="34" charset="0"/>
                <a:cs typeface="Arial" panose="020B0604020202020204" pitchFamily="34" charset="0"/>
              </a:defRPr>
            </a:lvl2pPr>
            <a:lvl3pPr>
              <a:defRPr>
                <a:solidFill>
                  <a:schemeClr val="tx2"/>
                </a:solidFill>
                <a:latin typeface="Arial" panose="020B0604020202020204" pitchFamily="34" charset="0"/>
                <a:cs typeface="Arial" panose="020B0604020202020204" pitchFamily="34" charset="0"/>
              </a:defRPr>
            </a:lvl3pPr>
            <a:lvl4pPr>
              <a:defRPr>
                <a:solidFill>
                  <a:schemeClr val="tx2"/>
                </a:solidFill>
                <a:latin typeface="Arial" panose="020B0604020202020204" pitchFamily="34" charset="0"/>
                <a:cs typeface="Arial" panose="020B0604020202020204" pitchFamily="34" charset="0"/>
              </a:defRPr>
            </a:lvl4pPr>
            <a:lvl5pPr>
              <a:defRPr>
                <a:solidFill>
                  <a:schemeClr val="tx2"/>
                </a:solidFill>
                <a:latin typeface="Arial" panose="020B0604020202020204" pitchFamily="34" charset="0"/>
                <a:cs typeface="Arial" panose="020B0604020202020204" pitchFamily="34" charset="0"/>
              </a:defRPr>
            </a:lvl5pPr>
          </a:lstStyle>
          <a:p>
            <a:pPr lvl="0"/>
            <a:r>
              <a:rPr lang="en-US" dirty="0"/>
              <a:t>Intro text optional (Arial Bold 24pt)</a:t>
            </a:r>
          </a:p>
        </p:txBody>
      </p:sp>
      <p:sp>
        <p:nvSpPr>
          <p:cNvPr id="5" name="Text Placeholder 4">
            <a:extLst>
              <a:ext uri="{FF2B5EF4-FFF2-40B4-BE49-F238E27FC236}">
                <a16:creationId xmlns:a16="http://schemas.microsoft.com/office/drawing/2014/main" id="{EAA7E8F4-CF86-7365-E7B1-CD87A986C9B7}"/>
              </a:ext>
            </a:extLst>
          </p:cNvPr>
          <p:cNvSpPr>
            <a:spLocks noGrp="1"/>
          </p:cNvSpPr>
          <p:nvPr>
            <p:ph type="body" sz="quarter" idx="11" hasCustomPrompt="1"/>
          </p:nvPr>
        </p:nvSpPr>
        <p:spPr>
          <a:xfrm>
            <a:off x="471488" y="2032000"/>
            <a:ext cx="11368578" cy="4044951"/>
          </a:xfrm>
          <a:prstGeom prst="rect">
            <a:avLst/>
          </a:prstGeom>
        </p:spPr>
        <p:txBody>
          <a:bodyPr numCol="1" spcCol="720000"/>
          <a:lstStyle>
            <a:lvl1pPr marL="0" indent="0">
              <a:buNone/>
              <a:defRPr sz="1800">
                <a:solidFill>
                  <a:schemeClr val="tx2"/>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b="0" i="0" dirty="0">
                <a:solidFill>
                  <a:srgbClr val="000000"/>
                </a:solidFill>
                <a:effectLst/>
                <a:latin typeface="Open Sans" pitchFamily="2" charset="0"/>
              </a:rPr>
              <a:t>Add your text here (Arial 18pt)</a:t>
            </a:r>
          </a:p>
        </p:txBody>
      </p:sp>
      <p:sp>
        <p:nvSpPr>
          <p:cNvPr id="6" name="Title 1">
            <a:extLst>
              <a:ext uri="{FF2B5EF4-FFF2-40B4-BE49-F238E27FC236}">
                <a16:creationId xmlns:a16="http://schemas.microsoft.com/office/drawing/2014/main" id="{C0CE376A-7A54-ABF4-5EBF-16A405B4BFDA}"/>
              </a:ext>
            </a:extLst>
          </p:cNvPr>
          <p:cNvSpPr>
            <a:spLocks noGrp="1"/>
          </p:cNvSpPr>
          <p:nvPr>
            <p:ph type="ctrTitle" hasCustomPrompt="1"/>
          </p:nvPr>
        </p:nvSpPr>
        <p:spPr>
          <a:xfrm>
            <a:off x="471948" y="450557"/>
            <a:ext cx="11368118" cy="586392"/>
          </a:xfrm>
          <a:prstGeom prst="rect">
            <a:avLst/>
          </a:prstGeom>
        </p:spPr>
        <p:txBody>
          <a:bodyPr lIns="0" tIns="0" rIns="0" bIns="0"/>
          <a:lstStyle>
            <a:lvl1pPr algn="l">
              <a:defRPr sz="3200" b="1" i="0" baseline="0">
                <a:solidFill>
                  <a:srgbClr val="330072"/>
                </a:solidFill>
                <a:latin typeface="Arial Black" panose="020B0A04020102020204" pitchFamily="34" charset="0"/>
              </a:defRPr>
            </a:lvl1pPr>
          </a:lstStyle>
          <a:p>
            <a:r>
              <a:rPr lang="en-GB" dirty="0"/>
              <a:t>Title (Arial Black 32pt)</a:t>
            </a:r>
            <a:endParaRPr lang="en-US" dirty="0"/>
          </a:p>
        </p:txBody>
      </p:sp>
    </p:spTree>
    <p:extLst>
      <p:ext uri="{BB962C8B-B14F-4D97-AF65-F5344CB8AC3E}">
        <p14:creationId xmlns:p14="http://schemas.microsoft.com/office/powerpoint/2010/main" val="5162473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3C65AA9B-E7B3-FE50-51FE-9CCF05D00D52}"/>
              </a:ext>
            </a:extLst>
          </p:cNvPr>
          <p:cNvSpPr>
            <a:spLocks noGrp="1"/>
          </p:cNvSpPr>
          <p:nvPr>
            <p:ph type="body" sz="quarter" idx="11" hasCustomPrompt="1"/>
          </p:nvPr>
        </p:nvSpPr>
        <p:spPr>
          <a:xfrm>
            <a:off x="471488" y="2032000"/>
            <a:ext cx="11368578" cy="4044951"/>
          </a:xfrm>
          <a:prstGeom prst="rect">
            <a:avLst/>
          </a:prstGeom>
        </p:spPr>
        <p:txBody>
          <a:bodyPr numCol="2" spcCol="720000"/>
          <a:lstStyle>
            <a:lvl1pPr marL="0" indent="0">
              <a:buNone/>
              <a:defRPr sz="1800">
                <a:solidFill>
                  <a:schemeClr val="tx2"/>
                </a:solidFill>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b="0" i="0" dirty="0">
                <a:solidFill>
                  <a:srgbClr val="000000"/>
                </a:solidFill>
                <a:effectLst/>
                <a:latin typeface="Open Sans" pitchFamily="2" charset="0"/>
              </a:rPr>
              <a:t>Add your text here (Arial 18pt)</a:t>
            </a:r>
          </a:p>
        </p:txBody>
      </p:sp>
      <p:sp>
        <p:nvSpPr>
          <p:cNvPr id="10" name="Title 1">
            <a:extLst>
              <a:ext uri="{FF2B5EF4-FFF2-40B4-BE49-F238E27FC236}">
                <a16:creationId xmlns:a16="http://schemas.microsoft.com/office/drawing/2014/main" id="{732D0E49-0F4B-243D-7A15-E153AC87A161}"/>
              </a:ext>
            </a:extLst>
          </p:cNvPr>
          <p:cNvSpPr>
            <a:spLocks noGrp="1"/>
          </p:cNvSpPr>
          <p:nvPr>
            <p:ph type="ctrTitle" hasCustomPrompt="1"/>
          </p:nvPr>
        </p:nvSpPr>
        <p:spPr>
          <a:xfrm>
            <a:off x="471948" y="450557"/>
            <a:ext cx="11368118" cy="586392"/>
          </a:xfrm>
          <a:prstGeom prst="rect">
            <a:avLst/>
          </a:prstGeom>
        </p:spPr>
        <p:txBody>
          <a:bodyPr lIns="0" tIns="0" rIns="0" bIns="0"/>
          <a:lstStyle>
            <a:lvl1pPr algn="l">
              <a:defRPr sz="3200" b="1" i="0" baseline="0">
                <a:solidFill>
                  <a:srgbClr val="330072"/>
                </a:solidFill>
                <a:latin typeface="Arial Black" panose="020B0A04020102020204" pitchFamily="34" charset="0"/>
              </a:defRPr>
            </a:lvl1pPr>
          </a:lstStyle>
          <a:p>
            <a:r>
              <a:rPr lang="en-GB" dirty="0"/>
              <a:t>Title (Arial Black 32pt)</a:t>
            </a:r>
            <a:endParaRPr lang="en-US" dirty="0"/>
          </a:p>
        </p:txBody>
      </p:sp>
      <p:sp>
        <p:nvSpPr>
          <p:cNvPr id="11" name="Text Placeholder 2">
            <a:extLst>
              <a:ext uri="{FF2B5EF4-FFF2-40B4-BE49-F238E27FC236}">
                <a16:creationId xmlns:a16="http://schemas.microsoft.com/office/drawing/2014/main" id="{FEDC512E-AF32-D729-B642-2DD05194E0D6}"/>
              </a:ext>
            </a:extLst>
          </p:cNvPr>
          <p:cNvSpPr>
            <a:spLocks noGrp="1"/>
          </p:cNvSpPr>
          <p:nvPr>
            <p:ph type="body" sz="quarter" idx="10" hasCustomPrompt="1"/>
          </p:nvPr>
        </p:nvSpPr>
        <p:spPr>
          <a:xfrm>
            <a:off x="471488" y="1168435"/>
            <a:ext cx="11368118" cy="518964"/>
          </a:xfrm>
          <a:prstGeom prst="rect">
            <a:avLst/>
          </a:prstGeom>
        </p:spPr>
        <p:txBody>
          <a:bodyPr/>
          <a:lstStyle>
            <a:lvl1pPr marL="0" indent="0">
              <a:buNone/>
              <a:defRPr sz="2400" b="1">
                <a:solidFill>
                  <a:schemeClr val="accent1"/>
                </a:solidFill>
                <a:latin typeface="Arial" panose="020B0604020202020204" pitchFamily="34" charset="0"/>
                <a:cs typeface="Arial" panose="020B0604020202020204" pitchFamily="34" charset="0"/>
              </a:defRPr>
            </a:lvl1pPr>
            <a:lvl2pPr>
              <a:defRPr>
                <a:solidFill>
                  <a:schemeClr val="tx2"/>
                </a:solidFill>
                <a:latin typeface="Arial" panose="020B0604020202020204" pitchFamily="34" charset="0"/>
                <a:cs typeface="Arial" panose="020B0604020202020204" pitchFamily="34" charset="0"/>
              </a:defRPr>
            </a:lvl2pPr>
            <a:lvl3pPr>
              <a:defRPr>
                <a:solidFill>
                  <a:schemeClr val="tx2"/>
                </a:solidFill>
                <a:latin typeface="Arial" panose="020B0604020202020204" pitchFamily="34" charset="0"/>
                <a:cs typeface="Arial" panose="020B0604020202020204" pitchFamily="34" charset="0"/>
              </a:defRPr>
            </a:lvl3pPr>
            <a:lvl4pPr>
              <a:defRPr>
                <a:solidFill>
                  <a:schemeClr val="tx2"/>
                </a:solidFill>
                <a:latin typeface="Arial" panose="020B0604020202020204" pitchFamily="34" charset="0"/>
                <a:cs typeface="Arial" panose="020B0604020202020204" pitchFamily="34" charset="0"/>
              </a:defRPr>
            </a:lvl4pPr>
            <a:lvl5pPr>
              <a:defRPr>
                <a:solidFill>
                  <a:schemeClr val="tx2"/>
                </a:solidFill>
                <a:latin typeface="Arial" panose="020B0604020202020204" pitchFamily="34" charset="0"/>
                <a:cs typeface="Arial" panose="020B0604020202020204" pitchFamily="34" charset="0"/>
              </a:defRPr>
            </a:lvl5pPr>
          </a:lstStyle>
          <a:p>
            <a:pPr lvl="0"/>
            <a:r>
              <a:rPr lang="en-US" dirty="0"/>
              <a:t>Intro text optional (Arial Bold 24pt)</a:t>
            </a:r>
          </a:p>
        </p:txBody>
      </p:sp>
    </p:spTree>
    <p:extLst>
      <p:ext uri="{BB962C8B-B14F-4D97-AF65-F5344CB8AC3E}">
        <p14:creationId xmlns:p14="http://schemas.microsoft.com/office/powerpoint/2010/main" val="3843210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imple text (Two column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C2719C-DE40-6330-C121-8E5A158BD4DF}"/>
              </a:ext>
            </a:extLst>
          </p:cNvPr>
          <p:cNvSpPr>
            <a:spLocks noGrp="1"/>
          </p:cNvSpPr>
          <p:nvPr>
            <p:ph type="ctrTitle" hasCustomPrompt="1"/>
          </p:nvPr>
        </p:nvSpPr>
        <p:spPr>
          <a:xfrm>
            <a:off x="415636" y="720000"/>
            <a:ext cx="11263745" cy="1080000"/>
          </a:xfrm>
          <a:prstGeom prst="rect">
            <a:avLst/>
          </a:prstGeom>
        </p:spPr>
        <p:txBody>
          <a:bodyPr lIns="0" tIns="0" rIns="0" bIns="0"/>
          <a:lstStyle>
            <a:lvl1pPr algn="l">
              <a:defRPr sz="3200" b="1" i="0" baseline="0">
                <a:solidFill>
                  <a:srgbClr val="768692"/>
                </a:solidFill>
                <a:latin typeface="+mj-lt"/>
              </a:defRPr>
            </a:lvl1pPr>
          </a:lstStyle>
          <a:p>
            <a:r>
              <a:rPr lang="en-GB"/>
              <a:t>Title (Arial Bold 32pt)</a:t>
            </a:r>
            <a:endParaRPr lang="en-US"/>
          </a:p>
        </p:txBody>
      </p:sp>
      <p:sp>
        <p:nvSpPr>
          <p:cNvPr id="7" name="Text Placeholder 7">
            <a:extLst>
              <a:ext uri="{FF2B5EF4-FFF2-40B4-BE49-F238E27FC236}">
                <a16:creationId xmlns:a16="http://schemas.microsoft.com/office/drawing/2014/main" id="{7D690BAD-3F04-7822-243A-DC8B70ADC1C0}"/>
              </a:ext>
            </a:extLst>
          </p:cNvPr>
          <p:cNvSpPr>
            <a:spLocks noGrp="1"/>
          </p:cNvSpPr>
          <p:nvPr>
            <p:ph type="body" sz="quarter" idx="12" hasCustomPrompt="1"/>
          </p:nvPr>
        </p:nvSpPr>
        <p:spPr>
          <a:xfrm>
            <a:off x="415636" y="1799999"/>
            <a:ext cx="11263745" cy="4226727"/>
          </a:xfrm>
          <a:prstGeom prst="rect">
            <a:avLst/>
          </a:prstGeom>
        </p:spPr>
        <p:txBody>
          <a:bodyPr vert="horz" lIns="0" tIns="0" rIns="0" bIns="0" numCol="1"/>
          <a:lstStyle>
            <a:lvl1pPr marL="0" indent="0">
              <a:spcBef>
                <a:spcPts val="0"/>
              </a:spcBef>
              <a:buNone/>
              <a:defRPr sz="1800" baseline="0">
                <a:solidFill>
                  <a:srgbClr val="34434F"/>
                </a:solidFill>
                <a:latin typeface="Arial"/>
              </a:defRPr>
            </a:lvl1pPr>
            <a:lvl2pPr>
              <a:spcBef>
                <a:spcPts val="0"/>
              </a:spcBef>
              <a:defRPr sz="1200" baseline="0">
                <a:solidFill>
                  <a:srgbClr val="34434F"/>
                </a:solidFill>
                <a:latin typeface="Arial"/>
              </a:defRPr>
            </a:lvl2pPr>
            <a:lvl3pPr>
              <a:spcBef>
                <a:spcPts val="0"/>
              </a:spcBef>
              <a:defRPr sz="1200" baseline="0">
                <a:solidFill>
                  <a:srgbClr val="34434F"/>
                </a:solidFill>
                <a:latin typeface="Arial"/>
              </a:defRPr>
            </a:lvl3pPr>
            <a:lvl4pPr>
              <a:spcBef>
                <a:spcPts val="0"/>
              </a:spcBef>
              <a:defRPr sz="1200" baseline="0">
                <a:solidFill>
                  <a:srgbClr val="34434F"/>
                </a:solidFill>
                <a:latin typeface="Arial"/>
              </a:defRPr>
            </a:lvl4pPr>
            <a:lvl5pPr>
              <a:spcBef>
                <a:spcPts val="0"/>
              </a:spcBef>
              <a:defRPr sz="1200" baseline="0">
                <a:solidFill>
                  <a:srgbClr val="34434F"/>
                </a:solidFill>
                <a:latin typeface="Arial"/>
              </a:defRPr>
            </a:lvl5pPr>
          </a:lstStyle>
          <a:p>
            <a:pPr lvl="0"/>
            <a:r>
              <a:rPr lang="en-GB"/>
              <a:t>Add your text here (Arial 18pt)</a:t>
            </a:r>
            <a:endParaRPr lang="en-US"/>
          </a:p>
        </p:txBody>
      </p:sp>
    </p:spTree>
    <p:extLst>
      <p:ext uri="{BB962C8B-B14F-4D97-AF65-F5344CB8AC3E}">
        <p14:creationId xmlns:p14="http://schemas.microsoft.com/office/powerpoint/2010/main" val="1658883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Simple text (One column)">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15636" y="720000"/>
            <a:ext cx="11263745" cy="1080000"/>
          </a:xfrm>
          <a:prstGeom prst="rect">
            <a:avLst/>
          </a:prstGeom>
        </p:spPr>
        <p:txBody>
          <a:bodyPr lIns="0" tIns="0" rIns="0" bIns="0"/>
          <a:lstStyle>
            <a:lvl1pPr algn="l">
              <a:defRPr sz="3200" b="1" i="0" baseline="0">
                <a:solidFill>
                  <a:srgbClr val="768692"/>
                </a:solidFill>
                <a:latin typeface="+mj-lt"/>
              </a:defRPr>
            </a:lvl1pPr>
          </a:lstStyle>
          <a:p>
            <a:r>
              <a:rPr lang="en-GB"/>
              <a:t>Title (Arial Bold 32pt)</a:t>
            </a:r>
            <a:endParaRPr lang="en-US"/>
          </a:p>
        </p:txBody>
      </p:sp>
      <p:sp>
        <p:nvSpPr>
          <p:cNvPr id="8" name="Text Placeholder 7"/>
          <p:cNvSpPr>
            <a:spLocks noGrp="1"/>
          </p:cNvSpPr>
          <p:nvPr>
            <p:ph type="body" sz="quarter" idx="10" hasCustomPrompt="1"/>
          </p:nvPr>
        </p:nvSpPr>
        <p:spPr>
          <a:xfrm>
            <a:off x="415636" y="1800000"/>
            <a:ext cx="11263746" cy="4338000"/>
          </a:xfrm>
          <a:prstGeom prst="rect">
            <a:avLst/>
          </a:prstGeom>
        </p:spPr>
        <p:txBody>
          <a:bodyPr vert="horz" lIns="0" tIns="0" rIns="0" bIns="0"/>
          <a:lstStyle>
            <a:lvl1pPr marL="0" indent="0">
              <a:spcBef>
                <a:spcPts val="0"/>
              </a:spcBef>
              <a:buNone/>
              <a:defRPr sz="1800" baseline="0">
                <a:solidFill>
                  <a:srgbClr val="34434F"/>
                </a:solidFill>
                <a:latin typeface="Arial"/>
              </a:defRPr>
            </a:lvl1pPr>
            <a:lvl2pPr>
              <a:spcBef>
                <a:spcPts val="0"/>
              </a:spcBef>
              <a:defRPr sz="1200" baseline="0">
                <a:solidFill>
                  <a:srgbClr val="34434F"/>
                </a:solidFill>
                <a:latin typeface="Arial"/>
              </a:defRPr>
            </a:lvl2pPr>
            <a:lvl3pPr>
              <a:spcBef>
                <a:spcPts val="0"/>
              </a:spcBef>
              <a:defRPr sz="1200" baseline="0">
                <a:solidFill>
                  <a:srgbClr val="34434F"/>
                </a:solidFill>
                <a:latin typeface="Arial"/>
              </a:defRPr>
            </a:lvl3pPr>
            <a:lvl4pPr>
              <a:spcBef>
                <a:spcPts val="0"/>
              </a:spcBef>
              <a:defRPr sz="1200" baseline="0">
                <a:solidFill>
                  <a:srgbClr val="34434F"/>
                </a:solidFill>
                <a:latin typeface="Arial"/>
              </a:defRPr>
            </a:lvl4pPr>
            <a:lvl5pPr>
              <a:spcBef>
                <a:spcPts val="0"/>
              </a:spcBef>
              <a:defRPr sz="1200" baseline="0">
                <a:solidFill>
                  <a:srgbClr val="34434F"/>
                </a:solidFill>
                <a:latin typeface="Arial"/>
              </a:defRPr>
            </a:lvl5pPr>
          </a:lstStyle>
          <a:p>
            <a:pPr lvl="0"/>
            <a:r>
              <a:rPr lang="en-GB"/>
              <a:t>Add your text here (Arial 18pt)</a:t>
            </a:r>
            <a:endParaRPr lang="en-US"/>
          </a:p>
        </p:txBody>
      </p:sp>
    </p:spTree>
    <p:extLst>
      <p:ext uri="{BB962C8B-B14F-4D97-AF65-F5344CB8AC3E}">
        <p14:creationId xmlns:p14="http://schemas.microsoft.com/office/powerpoint/2010/main" val="1255880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61C97804-47B6-4875-A441-650BE54EAB98}"/>
              </a:ext>
            </a:extLst>
          </p:cNvPr>
          <p:cNvSpPr>
            <a:spLocks noGrp="1"/>
          </p:cNvSpPr>
          <p:nvPr>
            <p:ph type="ctrTitle" hasCustomPrompt="1"/>
          </p:nvPr>
        </p:nvSpPr>
        <p:spPr>
          <a:xfrm>
            <a:off x="471948" y="3135804"/>
            <a:ext cx="6157452" cy="586392"/>
          </a:xfrm>
          <a:prstGeom prst="rect">
            <a:avLst/>
          </a:prstGeom>
        </p:spPr>
        <p:txBody>
          <a:bodyPr lIns="0" tIns="0" rIns="0" bIns="0" anchor="ctr"/>
          <a:lstStyle>
            <a:lvl1pPr algn="l">
              <a:defRPr sz="5400" b="1" i="0" baseline="0">
                <a:solidFill>
                  <a:schemeClr val="bg1"/>
                </a:solidFill>
                <a:latin typeface="Arial Black" panose="020B0A04020102020204" pitchFamily="34" charset="0"/>
              </a:defRPr>
            </a:lvl1pPr>
          </a:lstStyle>
          <a:p>
            <a:r>
              <a:rPr lang="en-GB" dirty="0"/>
              <a:t>Divider (Arial Black 54pt)</a:t>
            </a:r>
            <a:endParaRPr lang="en-US" dirty="0"/>
          </a:p>
        </p:txBody>
      </p:sp>
    </p:spTree>
    <p:extLst>
      <p:ext uri="{BB962C8B-B14F-4D97-AF65-F5344CB8AC3E}">
        <p14:creationId xmlns:p14="http://schemas.microsoft.com/office/powerpoint/2010/main" val="27504425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5.xml"/><Relationship Id="rId7" Type="http://schemas.openxmlformats.org/officeDocument/2006/relationships/image" Target="../media/image5.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3.xml"/><Relationship Id="rId5" Type="http://schemas.openxmlformats.org/officeDocument/2006/relationships/slideLayout" Target="../slideLayouts/slideLayout7.xml"/><Relationship Id="rId4" Type="http://schemas.openxmlformats.org/officeDocument/2006/relationships/slideLayout" Target="../slideLayouts/slideLayout6.xml"/><Relationship Id="rId9" Type="http://schemas.openxmlformats.org/officeDocument/2006/relationships/image" Target="../media/image7.sv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theme" Target="../theme/theme4.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2FE0764-EC82-0045-A36C-151A57136514}"/>
              </a:ext>
            </a:extLst>
          </p:cNvPr>
          <p:cNvGrpSpPr/>
          <p:nvPr userDrawn="1"/>
        </p:nvGrpSpPr>
        <p:grpSpPr>
          <a:xfrm>
            <a:off x="10362108" y="516000"/>
            <a:ext cx="1313893" cy="971268"/>
            <a:chOff x="10362108" y="516000"/>
            <a:chExt cx="1313893" cy="971268"/>
          </a:xfrm>
        </p:grpSpPr>
        <p:sp>
          <p:nvSpPr>
            <p:cNvPr id="5" name="Rectangle 4">
              <a:extLst>
                <a:ext uri="{FF2B5EF4-FFF2-40B4-BE49-F238E27FC236}">
                  <a16:creationId xmlns:a16="http://schemas.microsoft.com/office/drawing/2014/main" id="{F3B8D3C8-5504-3541-98ED-205D3388759B}"/>
                </a:ext>
              </a:extLst>
            </p:cNvPr>
            <p:cNvSpPr/>
            <p:nvPr userDrawn="1"/>
          </p:nvSpPr>
          <p:spPr>
            <a:xfrm>
              <a:off x="10401300" y="549274"/>
              <a:ext cx="1247775" cy="45748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 name="Picture 2" descr="Logo, company name&#10;&#10;Description automatically generated">
              <a:extLst>
                <a:ext uri="{FF2B5EF4-FFF2-40B4-BE49-F238E27FC236}">
                  <a16:creationId xmlns:a16="http://schemas.microsoft.com/office/drawing/2014/main" id="{4270B728-44E8-F5FF-9035-896C6FAB0D8B}"/>
                </a:ext>
              </a:extLst>
            </p:cNvPr>
            <p:cNvPicPr>
              <a:picLocks noChangeAspect="1"/>
            </p:cNvPicPr>
            <p:nvPr userDrawn="1"/>
          </p:nvPicPr>
          <p:blipFill>
            <a:blip r:embed="rId4"/>
            <a:stretch>
              <a:fillRect/>
            </a:stretch>
          </p:blipFill>
          <p:spPr>
            <a:xfrm>
              <a:off x="10362108" y="516000"/>
              <a:ext cx="1313893" cy="971268"/>
            </a:xfrm>
            <a:prstGeom prst="rect">
              <a:avLst/>
            </a:prstGeom>
          </p:spPr>
        </p:pic>
      </p:grpSp>
    </p:spTree>
    <p:extLst>
      <p:ext uri="{BB962C8B-B14F-4D97-AF65-F5344CB8AC3E}">
        <p14:creationId xmlns:p14="http://schemas.microsoft.com/office/powerpoint/2010/main" val="1394820112"/>
      </p:ext>
    </p:extLst>
  </p:cSld>
  <p:clrMap bg1="lt1" tx1="dk1" bg2="lt2" tx2="dk2" accent1="accent1" accent2="accent2" accent3="accent3" accent4="accent4" accent5="accent5" accent6="accent6" hlink="hlink" folHlink="folHlink"/>
  <p:sldLayoutIdLst>
    <p:sldLayoutId id="2147483676"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2FE0764-EC82-0045-A36C-151A57136514}"/>
              </a:ext>
            </a:extLst>
          </p:cNvPr>
          <p:cNvGrpSpPr/>
          <p:nvPr userDrawn="1"/>
        </p:nvGrpSpPr>
        <p:grpSpPr>
          <a:xfrm>
            <a:off x="10362108" y="516000"/>
            <a:ext cx="1313893" cy="971268"/>
            <a:chOff x="10362108" y="516000"/>
            <a:chExt cx="1313893" cy="971268"/>
          </a:xfrm>
        </p:grpSpPr>
        <p:sp>
          <p:nvSpPr>
            <p:cNvPr id="5" name="Rectangle 4">
              <a:extLst>
                <a:ext uri="{FF2B5EF4-FFF2-40B4-BE49-F238E27FC236}">
                  <a16:creationId xmlns:a16="http://schemas.microsoft.com/office/drawing/2014/main" id="{F3B8D3C8-5504-3541-98ED-205D3388759B}"/>
                </a:ext>
              </a:extLst>
            </p:cNvPr>
            <p:cNvSpPr/>
            <p:nvPr userDrawn="1"/>
          </p:nvSpPr>
          <p:spPr>
            <a:xfrm>
              <a:off x="10401300" y="549274"/>
              <a:ext cx="1247775" cy="45748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3" name="Picture 2" descr="Logo, company name&#10;&#10;Description automatically generated">
              <a:extLst>
                <a:ext uri="{FF2B5EF4-FFF2-40B4-BE49-F238E27FC236}">
                  <a16:creationId xmlns:a16="http://schemas.microsoft.com/office/drawing/2014/main" id="{4270B728-44E8-F5FF-9035-896C6FAB0D8B}"/>
                </a:ext>
              </a:extLst>
            </p:cNvPr>
            <p:cNvPicPr>
              <a:picLocks noChangeAspect="1"/>
            </p:cNvPicPr>
            <p:nvPr userDrawn="1"/>
          </p:nvPicPr>
          <p:blipFill>
            <a:blip r:embed="rId4"/>
            <a:stretch>
              <a:fillRect/>
            </a:stretch>
          </p:blipFill>
          <p:spPr>
            <a:xfrm>
              <a:off x="10362108" y="516000"/>
              <a:ext cx="1313893" cy="971268"/>
            </a:xfrm>
            <a:prstGeom prst="rect">
              <a:avLst/>
            </a:prstGeom>
          </p:spPr>
        </p:pic>
      </p:grpSp>
    </p:spTree>
    <p:extLst>
      <p:ext uri="{BB962C8B-B14F-4D97-AF65-F5344CB8AC3E}">
        <p14:creationId xmlns:p14="http://schemas.microsoft.com/office/powerpoint/2010/main" val="3177892596"/>
      </p:ext>
    </p:extLst>
  </p:cSld>
  <p:clrMap bg1="lt1" tx1="dk1" bg2="lt2" tx2="dk2" accent1="accent1" accent2="accent2" accent3="accent3" accent4="accent4" accent5="accent5" accent6="accent6" hlink="hlink" folHlink="folHlink"/>
  <p:sldLayoutIdLst>
    <p:sldLayoutId id="2147483680"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SXNHS-PPT-Text-5.png"/>
          <p:cNvPicPr>
            <a:picLocks noChangeAspect="1"/>
          </p:cNvPicPr>
          <p:nvPr userDrawn="1"/>
        </p:nvPicPr>
        <p:blipFill rotWithShape="1">
          <a:blip r:embed="rId7">
            <a:extLst>
              <a:ext uri="{28A0092B-C50C-407E-A947-70E740481C1C}">
                <a14:useLocalDpi xmlns:a14="http://schemas.microsoft.com/office/drawing/2010/main" val="0"/>
              </a:ext>
            </a:extLst>
          </a:blip>
          <a:srcRect b="28000"/>
          <a:stretch/>
        </p:blipFill>
        <p:spPr>
          <a:xfrm>
            <a:off x="0" y="0"/>
            <a:ext cx="12192000" cy="4937760"/>
          </a:xfrm>
          <a:prstGeom prst="rect">
            <a:avLst/>
          </a:prstGeom>
        </p:spPr>
      </p:pic>
      <p:pic>
        <p:nvPicPr>
          <p:cNvPr id="5" name="Graphic 4">
            <a:extLst>
              <a:ext uri="{FF2B5EF4-FFF2-40B4-BE49-F238E27FC236}">
                <a16:creationId xmlns:a16="http://schemas.microsoft.com/office/drawing/2014/main" id="{D3C4DD3E-6885-C55C-5398-F5DD4EFDA21B}"/>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8092849" y="6275230"/>
            <a:ext cx="3583152" cy="269465"/>
          </a:xfrm>
          <a:prstGeom prst="rect">
            <a:avLst/>
          </a:prstGeom>
        </p:spPr>
      </p:pic>
    </p:spTree>
    <p:extLst>
      <p:ext uri="{BB962C8B-B14F-4D97-AF65-F5344CB8AC3E}">
        <p14:creationId xmlns:p14="http://schemas.microsoft.com/office/powerpoint/2010/main" val="1074684388"/>
      </p:ext>
    </p:extLst>
  </p:cSld>
  <p:clrMap bg1="lt1" tx1="dk1" bg2="lt2" tx2="dk2" accent1="accent1" accent2="accent2" accent3="accent3" accent4="accent4" accent5="accent5" accent6="accent6" hlink="hlink" folHlink="folHlink"/>
  <p:sldLayoutIdLst>
    <p:sldLayoutId id="2147483661" r:id="rId1"/>
    <p:sldLayoutId id="2147483678" r:id="rId2"/>
    <p:sldLayoutId id="2147483662" r:id="rId3"/>
    <p:sldLayoutId id="2147483681" r:id="rId4"/>
    <p:sldLayoutId id="2147483682"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355388"/>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sv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sussex.ics.nhs.uk/wp-content/uploads/sites/9/2024/09/2.6-Dental-Recovery-Plan.pdf"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sussex.ics.nhs.uk/sussex-launches-dental-recovery-and-transformation-plan-to-help-improve-access-to-nhs-dentistry/" TargetMode="Externa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hyperlink" Target="https://www.nature.com/articles/s41404-024-2634-9"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cid:image001.png@01DAAB67.95BE0350" TargetMode="External"/><Relationship Id="rId2" Type="http://schemas.openxmlformats.org/officeDocument/2006/relationships/image" Target="../media/image18.png"/><Relationship Id="rId1" Type="http://schemas.openxmlformats.org/officeDocument/2006/relationships/slideLayout" Target="../slideLayouts/slideLayout3.xml"/><Relationship Id="rId4" Type="http://schemas.openxmlformats.org/officeDocument/2006/relationships/hyperlink" Target="https://www.nhs.uk/service-search/find-a-denti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8F8FB02-6E3A-7861-46F6-F4720C402C1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757168" y="1397000"/>
            <a:ext cx="2145016" cy="2145016"/>
          </a:xfrm>
          <a:prstGeom prst="rect">
            <a:avLst/>
          </a:prstGeom>
        </p:spPr>
      </p:pic>
      <p:pic>
        <p:nvPicPr>
          <p:cNvPr id="4" name="Graphic 3">
            <a:extLst>
              <a:ext uri="{FF2B5EF4-FFF2-40B4-BE49-F238E27FC236}">
                <a16:creationId xmlns:a16="http://schemas.microsoft.com/office/drawing/2014/main" id="{CFC31CAA-9393-858B-6176-7B39CACD41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102828" y="3641014"/>
            <a:ext cx="1308680" cy="1341952"/>
          </a:xfrm>
          <a:prstGeom prst="rect">
            <a:avLst/>
          </a:prstGeom>
        </p:spPr>
      </p:pic>
      <p:pic>
        <p:nvPicPr>
          <p:cNvPr id="5" name="Graphic 4">
            <a:extLst>
              <a:ext uri="{FF2B5EF4-FFF2-40B4-BE49-F238E27FC236}">
                <a16:creationId xmlns:a16="http://schemas.microsoft.com/office/drawing/2014/main" id="{78CFC44B-7ADF-E8D6-AECF-E8A0000D0C4E}"/>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02184" y="4149000"/>
            <a:ext cx="1447800" cy="1447800"/>
          </a:xfrm>
          <a:prstGeom prst="rect">
            <a:avLst/>
          </a:prstGeom>
        </p:spPr>
      </p:pic>
      <p:sp>
        <p:nvSpPr>
          <p:cNvPr id="6" name="TextBox 5">
            <a:extLst>
              <a:ext uri="{FF2B5EF4-FFF2-40B4-BE49-F238E27FC236}">
                <a16:creationId xmlns:a16="http://schemas.microsoft.com/office/drawing/2014/main" id="{559AE0BF-146A-590B-A4A2-C995443A1D2A}"/>
              </a:ext>
            </a:extLst>
          </p:cNvPr>
          <p:cNvSpPr txBox="1"/>
          <p:nvPr/>
        </p:nvSpPr>
        <p:spPr>
          <a:xfrm>
            <a:off x="348555" y="1532899"/>
            <a:ext cx="5226605" cy="1508105"/>
          </a:xfrm>
          <a:prstGeom prst="rect">
            <a:avLst/>
          </a:prstGeom>
          <a:noFill/>
        </p:spPr>
        <p:txBody>
          <a:bodyPr wrap="square" rtlCol="0">
            <a:spAutoFit/>
          </a:bodyPr>
          <a:lstStyle/>
          <a:p>
            <a:r>
              <a:rPr lang="en-GB" sz="3600" b="1" dirty="0">
                <a:solidFill>
                  <a:schemeClr val="bg1"/>
                </a:solidFill>
              </a:rPr>
              <a:t>ICB Dental Update</a:t>
            </a:r>
            <a:br>
              <a:rPr lang="en-GB" sz="3600" b="1" dirty="0">
                <a:solidFill>
                  <a:schemeClr val="bg1"/>
                </a:solidFill>
              </a:rPr>
            </a:br>
            <a:endParaRPr lang="en-GB" sz="3600" b="1" dirty="0">
              <a:solidFill>
                <a:schemeClr val="bg1"/>
              </a:solidFill>
            </a:endParaRPr>
          </a:p>
          <a:p>
            <a:r>
              <a:rPr lang="en-GB" sz="2000" b="1" dirty="0">
                <a:solidFill>
                  <a:schemeClr val="bg1"/>
                </a:solidFill>
              </a:rPr>
              <a:t>26 April 2025</a:t>
            </a:r>
          </a:p>
        </p:txBody>
      </p:sp>
      <p:sp>
        <p:nvSpPr>
          <p:cNvPr id="14" name="TextBox 13">
            <a:extLst>
              <a:ext uri="{FF2B5EF4-FFF2-40B4-BE49-F238E27FC236}">
                <a16:creationId xmlns:a16="http://schemas.microsoft.com/office/drawing/2014/main" id="{19A9BEE3-109D-A948-DE16-54AFC7F62A07}"/>
              </a:ext>
            </a:extLst>
          </p:cNvPr>
          <p:cNvSpPr txBox="1"/>
          <p:nvPr/>
        </p:nvSpPr>
        <p:spPr>
          <a:xfrm>
            <a:off x="384695" y="4149000"/>
            <a:ext cx="6462154" cy="1569660"/>
          </a:xfrm>
          <a:prstGeom prst="rect">
            <a:avLst/>
          </a:prstGeom>
          <a:noFill/>
        </p:spPr>
        <p:txBody>
          <a:bodyPr wrap="square">
            <a:spAutoFit/>
          </a:bodyPr>
          <a:lstStyle/>
          <a:p>
            <a:r>
              <a:rPr lang="en-GB" sz="1600" b="1" dirty="0">
                <a:solidFill>
                  <a:schemeClr val="bg1"/>
                </a:solidFill>
              </a:rPr>
              <a:t> </a:t>
            </a:r>
          </a:p>
          <a:p>
            <a:r>
              <a:rPr lang="en-GB" sz="1600" b="1" dirty="0">
                <a:solidFill>
                  <a:schemeClr val="bg1"/>
                </a:solidFill>
              </a:rPr>
              <a:t>Carole </a:t>
            </a:r>
            <a:r>
              <a:rPr lang="en-GB" sz="1600" b="1" dirty="0" err="1">
                <a:solidFill>
                  <a:schemeClr val="bg1"/>
                </a:solidFill>
              </a:rPr>
              <a:t>Crathern</a:t>
            </a:r>
            <a:endParaRPr lang="en-GB" sz="1600" b="1" dirty="0">
              <a:solidFill>
                <a:schemeClr val="bg1"/>
              </a:solidFill>
            </a:endParaRPr>
          </a:p>
          <a:p>
            <a:r>
              <a:rPr lang="en-GB" sz="1600" b="1" dirty="0">
                <a:solidFill>
                  <a:schemeClr val="bg1"/>
                </a:solidFill>
              </a:rPr>
              <a:t>Head of Primary Care Commissioning - Dentistry and Optometry</a:t>
            </a:r>
          </a:p>
          <a:p>
            <a:endParaRPr lang="en-GB" sz="1600" dirty="0">
              <a:solidFill>
                <a:schemeClr val="bg1"/>
              </a:solidFill>
            </a:endParaRPr>
          </a:p>
          <a:p>
            <a:br>
              <a:rPr lang="en-GB" sz="1600" dirty="0">
                <a:solidFill>
                  <a:schemeClr val="bg1"/>
                </a:solidFill>
              </a:rPr>
            </a:br>
            <a:endParaRPr lang="en-GB" sz="1600" dirty="0">
              <a:solidFill>
                <a:schemeClr val="bg1"/>
              </a:solidFill>
            </a:endParaRPr>
          </a:p>
        </p:txBody>
      </p:sp>
    </p:spTree>
    <p:extLst>
      <p:ext uri="{BB962C8B-B14F-4D97-AF65-F5344CB8AC3E}">
        <p14:creationId xmlns:p14="http://schemas.microsoft.com/office/powerpoint/2010/main" val="2778147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293C-EE79-7F77-F245-8454624ED095}"/>
              </a:ext>
            </a:extLst>
          </p:cNvPr>
          <p:cNvSpPr>
            <a:spLocks noGrp="1"/>
          </p:cNvSpPr>
          <p:nvPr>
            <p:ph type="ctrTitle"/>
          </p:nvPr>
        </p:nvSpPr>
        <p:spPr/>
        <p:txBody>
          <a:bodyPr/>
          <a:lstStyle/>
          <a:p>
            <a:r>
              <a:rPr lang="en-GB" dirty="0">
                <a:solidFill>
                  <a:srgbClr val="0070C0"/>
                </a:solidFill>
              </a:rPr>
              <a:t>Background - Delegated commissioning </a:t>
            </a:r>
          </a:p>
        </p:txBody>
      </p:sp>
      <p:sp>
        <p:nvSpPr>
          <p:cNvPr id="3" name="Text Placeholder 2">
            <a:extLst>
              <a:ext uri="{FF2B5EF4-FFF2-40B4-BE49-F238E27FC236}">
                <a16:creationId xmlns:a16="http://schemas.microsoft.com/office/drawing/2014/main" id="{C0753AB6-282F-C53C-E143-6ACA9E7432E4}"/>
              </a:ext>
            </a:extLst>
          </p:cNvPr>
          <p:cNvSpPr>
            <a:spLocks noGrp="1"/>
          </p:cNvSpPr>
          <p:nvPr>
            <p:ph type="body" sz="quarter" idx="12"/>
          </p:nvPr>
        </p:nvSpPr>
        <p:spPr>
          <a:xfrm>
            <a:off x="654413" y="1593011"/>
            <a:ext cx="10753393" cy="4226727"/>
          </a:xfrm>
        </p:spPr>
        <p:txBody>
          <a:bodyPr/>
          <a:lstStyle/>
          <a:p>
            <a:pPr marL="342900" lvl="0" indent="-342900" fontAlgn="base">
              <a:lnSpc>
                <a:spcPct val="115000"/>
              </a:lnSpc>
              <a:spcAft>
                <a:spcPts val="600"/>
              </a:spcAft>
              <a:buFont typeface="Symbol" panose="05050102010706020507" pitchFamily="18" charset="2"/>
              <a:buChar char=""/>
            </a:pPr>
            <a:r>
              <a:rPr lang="en-GB" sz="1800" kern="100" dirty="0">
                <a:effectLst/>
                <a:latin typeface="Arial" panose="020B0604020202020204" pitchFamily="34" charset="0"/>
                <a:ea typeface="Arial" panose="020B0604020202020204" pitchFamily="34" charset="0"/>
                <a:cs typeface="Times New Roman" panose="02020603050405020304" pitchFamily="18" charset="0"/>
              </a:rPr>
              <a:t>NHS Sussex</a:t>
            </a:r>
            <a:r>
              <a:rPr lang="en-GB" kern="100" dirty="0">
                <a:latin typeface="Arial" panose="020B0604020202020204" pitchFamily="34" charset="0"/>
                <a:ea typeface="Arial" panose="020B0604020202020204" pitchFamily="34" charset="0"/>
                <a:cs typeface="Times New Roman" panose="02020603050405020304" pitchFamily="18" charset="0"/>
              </a:rPr>
              <a:t> </a:t>
            </a:r>
            <a:r>
              <a:rPr lang="en-GB" sz="1800" kern="100" dirty="0">
                <a:effectLst/>
                <a:latin typeface="Arial" panose="020B0604020202020204" pitchFamily="34" charset="0"/>
                <a:ea typeface="Arial" panose="020B0604020202020204" pitchFamily="34" charset="0"/>
                <a:cs typeface="Times New Roman" panose="02020603050405020304" pitchFamily="18" charset="0"/>
              </a:rPr>
              <a:t>became responsible for commissioning Pharmacy, Optometry and Dental (POD) services on 1 July 2022</a:t>
            </a:r>
          </a:p>
          <a:p>
            <a:pPr marL="342900" lvl="0" indent="-342900" fontAlgn="base">
              <a:lnSpc>
                <a:spcPct val="115000"/>
              </a:lnSpc>
              <a:spcAft>
                <a:spcPts val="600"/>
              </a:spcAft>
              <a:buFont typeface="Symbol" panose="05050102010706020507" pitchFamily="18" charset="2"/>
              <a:buChar char=""/>
            </a:pPr>
            <a:endParaRPr lang="en-GB" kern="100" dirty="0">
              <a:latin typeface="Aptos" panose="020B0004020202020204" pitchFamily="34" charset="0"/>
              <a:ea typeface="Arial" panose="020B0604020202020204" pitchFamily="34" charset="0"/>
              <a:cs typeface="Times New Roman" panose="02020603050405020304" pitchFamily="18" charset="0"/>
            </a:endParaRPr>
          </a:p>
          <a:p>
            <a:pPr marL="342900" lvl="0" indent="-342900" fontAlgn="base">
              <a:lnSpc>
                <a:spcPct val="115000"/>
              </a:lnSpc>
              <a:spcAft>
                <a:spcPts val="600"/>
              </a:spcAft>
              <a:buFont typeface="Symbol" panose="05050102010706020507" pitchFamily="18" charset="2"/>
              <a:buChar char=""/>
            </a:pPr>
            <a:r>
              <a:rPr lang="en-GB" sz="1800" kern="100" dirty="0">
                <a:effectLst/>
                <a:latin typeface="Arial" panose="020B0604020202020204" pitchFamily="34" charset="0"/>
                <a:ea typeface="Arial" panose="020B0604020202020204" pitchFamily="34" charset="0"/>
                <a:cs typeface="Times New Roman" panose="02020603050405020304" pitchFamily="18" charset="0"/>
              </a:rPr>
              <a:t>Previously this function was performed by NHS England</a:t>
            </a:r>
          </a:p>
          <a:p>
            <a:pPr marL="342900" lvl="0" indent="-342900" fontAlgn="base">
              <a:lnSpc>
                <a:spcPct val="115000"/>
              </a:lnSpc>
              <a:spcAft>
                <a:spcPts val="600"/>
              </a:spcAft>
              <a:buFont typeface="Symbol" panose="05050102010706020507" pitchFamily="18" charset="2"/>
              <a:buChar char=""/>
            </a:pPr>
            <a:endParaRPr lang="en-GB" sz="1800" kern="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fontAlgn="base">
              <a:lnSpc>
                <a:spcPct val="115000"/>
              </a:lnSpc>
              <a:spcAft>
                <a:spcPts val="600"/>
              </a:spcAft>
              <a:buFont typeface="Symbol" panose="05050102010706020507" pitchFamily="18" charset="2"/>
              <a:buChar char=""/>
            </a:pPr>
            <a:r>
              <a:rPr lang="en-GB" sz="1800" kern="100" dirty="0">
                <a:effectLst/>
                <a:latin typeface="Arial" panose="020B0604020202020204" pitchFamily="34" charset="0"/>
                <a:ea typeface="Arial" panose="020B0604020202020204" pitchFamily="34" charset="0"/>
                <a:cs typeface="Times New Roman" panose="02020603050405020304" pitchFamily="18" charset="0"/>
              </a:rPr>
              <a:t>Sussex were an ‘early adopter’ system along with eight other ICBs, including the rest of the South East  </a:t>
            </a:r>
          </a:p>
          <a:p>
            <a:pPr marL="342900" lvl="0" indent="-342900" fontAlgn="base">
              <a:lnSpc>
                <a:spcPct val="115000"/>
              </a:lnSpc>
              <a:spcAft>
                <a:spcPts val="600"/>
              </a:spcAft>
              <a:buFont typeface="Symbol" panose="05050102010706020507" pitchFamily="18" charset="2"/>
              <a:buChar char=""/>
            </a:pPr>
            <a:endParaRPr lang="en-GB" sz="1800" kern="100" dirty="0">
              <a:effectLst/>
              <a:latin typeface="Arial" panose="020B0604020202020204" pitchFamily="34" charset="0"/>
              <a:ea typeface="Arial" panose="020B0604020202020204" pitchFamily="34" charset="0"/>
              <a:cs typeface="Times New Roman" panose="02020603050405020304" pitchFamily="18" charset="0"/>
            </a:endParaRPr>
          </a:p>
          <a:p>
            <a:pPr marL="342900" lvl="0" indent="-342900" fontAlgn="base">
              <a:lnSpc>
                <a:spcPct val="115000"/>
              </a:lnSpc>
              <a:spcAft>
                <a:spcPts val="600"/>
              </a:spcAft>
              <a:buFont typeface="Symbol" panose="05050102010706020507" pitchFamily="18" charset="2"/>
              <a:buChar char=""/>
            </a:pPr>
            <a:r>
              <a:rPr lang="en-GB" sz="1800" kern="100" dirty="0">
                <a:effectLst/>
                <a:latin typeface="Arial" panose="020B0604020202020204" pitchFamily="34" charset="0"/>
                <a:ea typeface="Arial" panose="020B0604020202020204" pitchFamily="34" charset="0"/>
                <a:cs typeface="Times New Roman" panose="02020603050405020304" pitchFamily="18" charset="0"/>
              </a:rPr>
              <a:t>Sussex is helping to lead the way in developing responses to local dental system transformation, working closely with th</a:t>
            </a:r>
            <a:r>
              <a:rPr lang="en-GB" kern="100" dirty="0">
                <a:latin typeface="Arial" panose="020B0604020202020204" pitchFamily="34" charset="0"/>
                <a:ea typeface="Arial" panose="020B0604020202020204" pitchFamily="34" charset="0"/>
                <a:cs typeface="Times New Roman" panose="02020603050405020304" pitchFamily="18" charset="0"/>
              </a:rPr>
              <a:t>e South East Commissioning Hub dental contracting team and other ICBs in the region</a:t>
            </a: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15891026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C293C-EE79-7F77-F245-8454624ED095}"/>
              </a:ext>
            </a:extLst>
          </p:cNvPr>
          <p:cNvSpPr>
            <a:spLocks noGrp="1"/>
          </p:cNvSpPr>
          <p:nvPr>
            <p:ph type="ctrTitle"/>
          </p:nvPr>
        </p:nvSpPr>
        <p:spPr>
          <a:xfrm>
            <a:off x="680377" y="346503"/>
            <a:ext cx="11594539" cy="1263192"/>
          </a:xfrm>
        </p:spPr>
        <p:txBody>
          <a:bodyPr/>
          <a:lstStyle/>
          <a:p>
            <a:r>
              <a:rPr lang="en-GB" dirty="0">
                <a:solidFill>
                  <a:srgbClr val="0070C0"/>
                </a:solidFill>
              </a:rPr>
              <a:t>Dental Contracting</a:t>
            </a:r>
          </a:p>
        </p:txBody>
      </p:sp>
      <p:sp>
        <p:nvSpPr>
          <p:cNvPr id="3" name="TextBox 2">
            <a:extLst>
              <a:ext uri="{FF2B5EF4-FFF2-40B4-BE49-F238E27FC236}">
                <a16:creationId xmlns:a16="http://schemas.microsoft.com/office/drawing/2014/main" id="{4A7898E6-E980-252C-5DE4-A27F61CDCCEE}"/>
              </a:ext>
            </a:extLst>
          </p:cNvPr>
          <p:cNvSpPr txBox="1"/>
          <p:nvPr/>
        </p:nvSpPr>
        <p:spPr>
          <a:xfrm>
            <a:off x="245204" y="1049655"/>
            <a:ext cx="11701592" cy="5386090"/>
          </a:xfrm>
          <a:prstGeom prst="rect">
            <a:avLst/>
          </a:prstGeom>
          <a:noFill/>
        </p:spPr>
        <p:txBody>
          <a:bodyPr wrap="square" rtlCol="0">
            <a:spAutoFit/>
          </a:bodyPr>
          <a:lstStyle/>
          <a:p>
            <a:pPr marL="455930" defTabSz="457200" fontAlgn="base">
              <a:spcBef>
                <a:spcPts val="600"/>
              </a:spcBef>
            </a:pPr>
            <a:r>
              <a:rPr lang="en-GB" sz="1600" b="1" kern="100" dirty="0">
                <a:solidFill>
                  <a:srgbClr val="34434F"/>
                </a:solidFill>
                <a:latin typeface="Arial" panose="020B0604020202020204" pitchFamily="34" charset="0"/>
                <a:cs typeface="Times New Roman" panose="02020603050405020304" pitchFamily="18" charset="0"/>
              </a:rPr>
              <a:t>NHS dental services are delivered through:</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General dental practices (high-street practices) for most of the population</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Specialist dental services – delivering more advanced care such as oral surgery and complex restorative treatment</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Community dental services – delivering dental care for children and adults who have additional needs</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Hospital dental services - referral centres for those patients who require access to secondary care skills and facilities</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There are around 228 contracts for Mandatory Dental Services (MDS) services in Sussex</a:t>
            </a:r>
          </a:p>
          <a:p>
            <a:pPr marL="455930" defTabSz="457200" fontAlgn="base">
              <a:spcBef>
                <a:spcPts val="600"/>
              </a:spcBef>
            </a:pPr>
            <a:endParaRPr lang="en-GB" sz="1600" kern="100" dirty="0">
              <a:solidFill>
                <a:srgbClr val="34434F"/>
              </a:solidFill>
              <a:latin typeface="Arial" panose="020B0604020202020204" pitchFamily="34" charset="0"/>
              <a:cs typeface="Times New Roman" panose="02020603050405020304" pitchFamily="18" charset="0"/>
            </a:endParaRPr>
          </a:p>
          <a:p>
            <a:pPr marL="455930" defTabSz="457200" fontAlgn="base">
              <a:spcBef>
                <a:spcPts val="600"/>
              </a:spcBef>
            </a:pPr>
            <a:r>
              <a:rPr lang="en-GB" sz="1600" b="1" kern="100" dirty="0">
                <a:solidFill>
                  <a:srgbClr val="34434F"/>
                </a:solidFill>
                <a:latin typeface="Arial" panose="020B0604020202020204" pitchFamily="34" charset="0"/>
                <a:cs typeface="Times New Roman" panose="02020603050405020304" pitchFamily="18" charset="0"/>
              </a:rPr>
              <a:t>Activity/ Performance</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NHS dental providers are commissioned to deliver an agreed number of Units of Dental Activity (UDAs)</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Various treatments attract different charges based on bands, these represent different numbers of UDAs</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There are four bands of charges for dental treatment. Each band of NHS dental treatment (Band 1, 2, 3 and Urgent Band) equates to a number of UDAs </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7,000 UDAs equates to around 1 full time dentist</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Providers are contracted to provide a set number of UDAs for an agreed price from 1 April until 31 March</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Total contract value paid in monthly instalments</a:t>
            </a:r>
          </a:p>
          <a:p>
            <a:pPr marL="741680" indent="-285750" defTabSz="457200" fontAlgn="base">
              <a:spcBef>
                <a:spcPts val="600"/>
              </a:spcBef>
              <a:buFont typeface="Arial" panose="020B0604020202020204" pitchFamily="34" charset="0"/>
              <a:buChar char="•"/>
            </a:pPr>
            <a:r>
              <a:rPr lang="en-GB" sz="1600" kern="100" dirty="0">
                <a:solidFill>
                  <a:srgbClr val="34434F"/>
                </a:solidFill>
                <a:latin typeface="Arial" panose="020B0604020202020204" pitchFamily="34" charset="0"/>
                <a:cs typeface="Times New Roman" panose="02020603050405020304" pitchFamily="18" charset="0"/>
              </a:rPr>
              <a:t>Recovery if provider does not deliver 96% of their contract activity at year end</a:t>
            </a:r>
          </a:p>
          <a:p>
            <a:endParaRPr lang="en-GB" dirty="0"/>
          </a:p>
        </p:txBody>
      </p:sp>
    </p:spTree>
    <p:extLst>
      <p:ext uri="{BB962C8B-B14F-4D97-AF65-F5344CB8AC3E}">
        <p14:creationId xmlns:p14="http://schemas.microsoft.com/office/powerpoint/2010/main" val="1499137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D74BFE2-1525-51F7-5FBB-B56F262BAEF9}"/>
              </a:ext>
            </a:extLst>
          </p:cNvPr>
          <p:cNvSpPr>
            <a:spLocks noGrp="1"/>
          </p:cNvSpPr>
          <p:nvPr>
            <p:ph type="ctrTitle"/>
          </p:nvPr>
        </p:nvSpPr>
        <p:spPr>
          <a:xfrm>
            <a:off x="471947" y="450557"/>
            <a:ext cx="10262727" cy="586392"/>
          </a:xfrm>
        </p:spPr>
        <p:txBody>
          <a:bodyPr/>
          <a:lstStyle/>
          <a:p>
            <a:r>
              <a:rPr lang="en-GB" dirty="0">
                <a:solidFill>
                  <a:srgbClr val="0070C0"/>
                </a:solidFill>
                <a:latin typeface="+mj-lt"/>
              </a:rPr>
              <a:t>Enhancing access to NHS dental services – a critical national and local priority</a:t>
            </a:r>
          </a:p>
        </p:txBody>
      </p:sp>
      <p:sp>
        <p:nvSpPr>
          <p:cNvPr id="16" name="Text Placeholder 15">
            <a:extLst>
              <a:ext uri="{FF2B5EF4-FFF2-40B4-BE49-F238E27FC236}">
                <a16:creationId xmlns:a16="http://schemas.microsoft.com/office/drawing/2014/main" id="{637E83B3-9F31-EE23-B2DA-AC9FC43DF00D}"/>
              </a:ext>
            </a:extLst>
          </p:cNvPr>
          <p:cNvSpPr>
            <a:spLocks noGrp="1"/>
          </p:cNvSpPr>
          <p:nvPr>
            <p:ph type="body" sz="quarter" idx="11"/>
          </p:nvPr>
        </p:nvSpPr>
        <p:spPr>
          <a:xfrm>
            <a:off x="1110737" y="1539156"/>
            <a:ext cx="8721690" cy="5560581"/>
          </a:xfrm>
        </p:spPr>
        <p:txBody>
          <a:bodyPr numCol="1">
            <a:normAutofit fontScale="32500" lnSpcReduction="20000"/>
          </a:bodyPr>
          <a:lstStyle/>
          <a:p>
            <a:pPr marL="285750" indent="-285750">
              <a:spcAft>
                <a:spcPts val="600"/>
              </a:spcAft>
              <a:buFont typeface="Arial" panose="020B0604020202020204" pitchFamily="34" charset="0"/>
              <a:buChar char="•"/>
            </a:pPr>
            <a:endParaRPr lang="en-GB" sz="3800" dirty="0">
              <a:solidFill>
                <a:schemeClr val="tx1"/>
              </a:solidFill>
              <a:latin typeface="Arial" panose="020B0604020202020204" pitchFamily="34" charset="0"/>
              <a:ea typeface="MS PGothic" panose="020B0600070205080204" pitchFamily="34" charset="-128"/>
            </a:endParaRPr>
          </a:p>
          <a:p>
            <a:pPr>
              <a:spcAft>
                <a:spcPts val="600"/>
              </a:spcAft>
            </a:pPr>
            <a:r>
              <a:rPr lang="en-GB" sz="5500" dirty="0">
                <a:solidFill>
                  <a:schemeClr val="tx1"/>
                </a:solidFill>
                <a:latin typeface="Arial" panose="020B0604020202020204" pitchFamily="34" charset="0"/>
                <a:ea typeface="MS PGothic" panose="020B0600070205080204" pitchFamily="34" charset="-128"/>
              </a:rPr>
              <a:t>Ensuring adequate primary care dentistry provision universally as well as for the groups with the highest level of oral health need is one of the greatest immediate challenges for Sussex</a:t>
            </a:r>
          </a:p>
          <a:p>
            <a:pPr>
              <a:spcAft>
                <a:spcPts val="600"/>
              </a:spcAft>
            </a:pPr>
            <a:endParaRPr lang="en-GB" sz="5500" dirty="0">
              <a:solidFill>
                <a:schemeClr val="tx1"/>
              </a:solidFill>
              <a:latin typeface="Arial" panose="020B0604020202020204" pitchFamily="34" charset="0"/>
              <a:ea typeface="MS PGothic" panose="020B0600070205080204" pitchFamily="34" charset="-128"/>
            </a:endParaRPr>
          </a:p>
          <a:p>
            <a:pPr>
              <a:spcAft>
                <a:spcPts val="600"/>
              </a:spcAft>
            </a:pPr>
            <a:r>
              <a:rPr lang="en-GB" sz="5500" dirty="0">
                <a:solidFill>
                  <a:schemeClr val="tx1"/>
                </a:solidFill>
                <a:latin typeface="Arial" panose="020B0604020202020204" pitchFamily="34" charset="0"/>
                <a:ea typeface="MS PGothic" panose="020B0600070205080204" pitchFamily="34" charset="-128"/>
              </a:rPr>
              <a:t>Multifaceted factors impacting on dental access:</a:t>
            </a:r>
          </a:p>
          <a:p>
            <a:pPr>
              <a:spcAft>
                <a:spcPts val="600"/>
              </a:spcAft>
            </a:pPr>
            <a:endParaRPr lang="en-GB" sz="5500" dirty="0">
              <a:solidFill>
                <a:schemeClr val="tx1"/>
              </a:solidFill>
              <a:latin typeface="Arial" panose="020B0604020202020204" pitchFamily="34" charset="0"/>
              <a:ea typeface="MS PGothic" panose="020B0600070205080204" pitchFamily="34" charset="-128"/>
            </a:endParaRPr>
          </a:p>
          <a:p>
            <a:pPr marL="457200" indent="-457200">
              <a:spcAft>
                <a:spcPts val="600"/>
              </a:spcAft>
              <a:buFont typeface="Arial" panose="020B0604020202020204" pitchFamily="34" charset="0"/>
              <a:buChar char="•"/>
            </a:pPr>
            <a:r>
              <a:rPr lang="en-GB" sz="5500" dirty="0">
                <a:solidFill>
                  <a:schemeClr val="tx1"/>
                </a:solidFill>
                <a:latin typeface="Arial" panose="020B0604020202020204" pitchFamily="34" charset="0"/>
                <a:ea typeface="MS PGothic" panose="020B0600070205080204" pitchFamily="34" charset="-128"/>
              </a:rPr>
              <a:t>High numbers of contract hand-backs</a:t>
            </a:r>
          </a:p>
          <a:p>
            <a:pPr>
              <a:spcAft>
                <a:spcPts val="600"/>
              </a:spcAft>
            </a:pPr>
            <a:endParaRPr lang="en-GB" sz="5500" dirty="0">
              <a:solidFill>
                <a:schemeClr val="tx1"/>
              </a:solidFill>
              <a:latin typeface="Arial" panose="020B0604020202020204" pitchFamily="34" charset="0"/>
              <a:ea typeface="MS PGothic" panose="020B0600070205080204" pitchFamily="34" charset="-128"/>
            </a:endParaRPr>
          </a:p>
          <a:p>
            <a:pPr marL="457200" indent="-457200">
              <a:spcAft>
                <a:spcPts val="600"/>
              </a:spcAft>
              <a:buFont typeface="Arial" panose="020B0604020202020204" pitchFamily="34" charset="0"/>
              <a:buChar char="•"/>
            </a:pPr>
            <a:r>
              <a:rPr lang="en-GB" sz="5500" dirty="0">
                <a:solidFill>
                  <a:schemeClr val="tx1"/>
                </a:solidFill>
                <a:latin typeface="Arial" panose="020B0604020202020204" pitchFamily="34" charset="0"/>
                <a:ea typeface="MS PGothic" panose="020B0600070205080204" pitchFamily="34" charset="-128"/>
              </a:rPr>
              <a:t>Provider under-delivery against contract</a:t>
            </a:r>
          </a:p>
          <a:p>
            <a:pPr>
              <a:spcAft>
                <a:spcPts val="600"/>
              </a:spcAft>
            </a:pPr>
            <a:endParaRPr lang="en-GB" sz="5500" dirty="0">
              <a:solidFill>
                <a:schemeClr val="tx1"/>
              </a:solidFill>
              <a:latin typeface="Arial" panose="020B0604020202020204" pitchFamily="34" charset="0"/>
              <a:ea typeface="MS PGothic" panose="020B0600070205080204" pitchFamily="34" charset="-128"/>
            </a:endParaRPr>
          </a:p>
          <a:p>
            <a:pPr marL="457200" indent="-457200">
              <a:spcAft>
                <a:spcPts val="600"/>
              </a:spcAft>
              <a:buFont typeface="Arial" panose="020B0604020202020204" pitchFamily="34" charset="0"/>
              <a:buChar char="•"/>
            </a:pPr>
            <a:r>
              <a:rPr lang="en-GB" sz="5500" dirty="0">
                <a:solidFill>
                  <a:schemeClr val="tx1"/>
                </a:solidFill>
                <a:latin typeface="Arial" panose="020B0604020202020204" pitchFamily="34" charset="0"/>
                <a:ea typeface="MS PGothic" panose="020B0600070205080204" pitchFamily="34" charset="-128"/>
              </a:rPr>
              <a:t>Higher acuity of dental need/ patient complexity</a:t>
            </a:r>
          </a:p>
          <a:p>
            <a:pPr>
              <a:spcAft>
                <a:spcPts val="600"/>
              </a:spcAft>
            </a:pPr>
            <a:endParaRPr lang="en-GB" sz="5500" dirty="0">
              <a:solidFill>
                <a:schemeClr val="tx1"/>
              </a:solidFill>
              <a:latin typeface="Arial" panose="020B0604020202020204" pitchFamily="34" charset="0"/>
              <a:ea typeface="MS PGothic" panose="020B0600070205080204" pitchFamily="34" charset="-128"/>
            </a:endParaRPr>
          </a:p>
          <a:p>
            <a:pPr marL="457200" indent="-457200">
              <a:spcAft>
                <a:spcPts val="600"/>
              </a:spcAft>
              <a:buFont typeface="Arial" panose="020B0604020202020204" pitchFamily="34" charset="0"/>
              <a:buChar char="•"/>
            </a:pPr>
            <a:r>
              <a:rPr lang="en-GB" sz="5500" dirty="0">
                <a:solidFill>
                  <a:schemeClr val="tx1"/>
                </a:solidFill>
                <a:latin typeface="Arial" panose="020B0604020202020204" pitchFamily="34" charset="0"/>
                <a:ea typeface="MS PGothic" panose="020B0600070205080204" pitchFamily="34" charset="-128"/>
              </a:rPr>
              <a:t>Workforce challenges</a:t>
            </a:r>
          </a:p>
          <a:p>
            <a:pPr>
              <a:spcAft>
                <a:spcPts val="600"/>
              </a:spcAft>
            </a:pPr>
            <a:endParaRPr lang="en-GB" dirty="0">
              <a:solidFill>
                <a:schemeClr val="tx1"/>
              </a:solidFill>
              <a:latin typeface="Arial" panose="020B0604020202020204" pitchFamily="34" charset="0"/>
              <a:ea typeface="Arial" panose="020B0604020202020204" pitchFamily="34" charset="0"/>
            </a:endParaRPr>
          </a:p>
          <a:p>
            <a:pPr algn="l">
              <a:spcAft>
                <a:spcPts val="600"/>
              </a:spcAft>
            </a:pPr>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pPr marL="285750" indent="-285750">
              <a:buFont typeface="Arial" panose="020B0604020202020204" pitchFamily="34" charset="0"/>
              <a:buChar char="•"/>
            </a:pPr>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spTree>
    <p:extLst>
      <p:ext uri="{BB962C8B-B14F-4D97-AF65-F5344CB8AC3E}">
        <p14:creationId xmlns:p14="http://schemas.microsoft.com/office/powerpoint/2010/main" val="33769995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D74BFE2-1525-51F7-5FBB-B56F262BAEF9}"/>
              </a:ext>
            </a:extLst>
          </p:cNvPr>
          <p:cNvSpPr>
            <a:spLocks noGrp="1"/>
          </p:cNvSpPr>
          <p:nvPr>
            <p:ph type="ctrTitle"/>
          </p:nvPr>
        </p:nvSpPr>
        <p:spPr>
          <a:xfrm>
            <a:off x="471947" y="450557"/>
            <a:ext cx="10262727" cy="586392"/>
          </a:xfrm>
        </p:spPr>
        <p:txBody>
          <a:bodyPr/>
          <a:lstStyle/>
          <a:p>
            <a:r>
              <a:rPr lang="en-GB" dirty="0">
                <a:solidFill>
                  <a:srgbClr val="0070C0"/>
                </a:solidFill>
                <a:latin typeface="+mj-lt"/>
              </a:rPr>
              <a:t>Our response to the challenge  </a:t>
            </a:r>
          </a:p>
        </p:txBody>
      </p:sp>
      <p:sp>
        <p:nvSpPr>
          <p:cNvPr id="16" name="Text Placeholder 15">
            <a:extLst>
              <a:ext uri="{FF2B5EF4-FFF2-40B4-BE49-F238E27FC236}">
                <a16:creationId xmlns:a16="http://schemas.microsoft.com/office/drawing/2014/main" id="{637E83B3-9F31-EE23-B2DA-AC9FC43DF00D}"/>
              </a:ext>
            </a:extLst>
          </p:cNvPr>
          <p:cNvSpPr>
            <a:spLocks noGrp="1"/>
          </p:cNvSpPr>
          <p:nvPr>
            <p:ph type="body" sz="quarter" idx="11"/>
          </p:nvPr>
        </p:nvSpPr>
        <p:spPr>
          <a:xfrm>
            <a:off x="471948" y="953961"/>
            <a:ext cx="10984328" cy="5667557"/>
          </a:xfrm>
        </p:spPr>
        <p:txBody>
          <a:bodyPr/>
          <a:lstStyle/>
          <a:p>
            <a:pPr algn="l">
              <a:spcAft>
                <a:spcPts val="6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pPr algn="l">
              <a:spcAft>
                <a:spcPts val="600"/>
              </a:spcAft>
            </a:pPr>
            <a:r>
              <a:rPr lang="en-GB"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To mitigate losses in dental activity (from </a:t>
            </a:r>
            <a:r>
              <a:rPr lang="en-GB" dirty="0">
                <a:solidFill>
                  <a:schemeClr val="tx1"/>
                </a:solidFill>
                <a:latin typeface="Arial" panose="020B0604020202020204" pitchFamily="34" charset="0"/>
                <a:ea typeface="Arial" panose="020B0604020202020204" pitchFamily="34" charset="0"/>
              </a:rPr>
              <a:t>contract </a:t>
            </a:r>
            <a:r>
              <a:rPr lang="en-GB" dirty="0" err="1">
                <a:solidFill>
                  <a:schemeClr val="tx1"/>
                </a:solidFill>
                <a:latin typeface="Arial" panose="020B0604020202020204" pitchFamily="34" charset="0"/>
                <a:ea typeface="Arial" panose="020B0604020202020204" pitchFamily="34" charset="0"/>
              </a:rPr>
              <a:t>handbacks</a:t>
            </a:r>
            <a:r>
              <a:rPr lang="en-GB" dirty="0">
                <a:solidFill>
                  <a:schemeClr val="tx1"/>
                </a:solidFill>
                <a:latin typeface="Arial" panose="020B0604020202020204" pitchFamily="34" charset="0"/>
                <a:ea typeface="Arial" panose="020B0604020202020204" pitchFamily="34" charset="0"/>
              </a:rPr>
              <a:t> and underperformance) </a:t>
            </a:r>
            <a:r>
              <a:rPr lang="en-GB" sz="1800" dirty="0">
                <a:solidFill>
                  <a:schemeClr val="tx1"/>
                </a:solidFill>
                <a:effectLst/>
                <a:latin typeface="Arial" panose="020B0604020202020204" pitchFamily="34" charset="0"/>
                <a:ea typeface="Arial" panose="020B0604020202020204" pitchFamily="34" charset="0"/>
                <a:cs typeface="Arial" panose="020B0604020202020204" pitchFamily="34" charset="0"/>
              </a:rPr>
              <a:t>and improve patient access to NHS dental care we have made significant progress </a:t>
            </a:r>
            <a:r>
              <a:rPr lang="en-GB" dirty="0">
                <a:solidFill>
                  <a:schemeClr val="tx1"/>
                </a:solidFill>
                <a:latin typeface="Arial" panose="020B0604020202020204" pitchFamily="34" charset="0"/>
                <a:ea typeface="Arial" panose="020B0604020202020204" pitchFamily="34" charset="0"/>
              </a:rPr>
              <a:t>delivering key priorities for our population.  </a:t>
            </a:r>
          </a:p>
          <a:p>
            <a:pPr algn="l">
              <a:spcAft>
                <a:spcPts val="600"/>
              </a:spcAft>
            </a:pPr>
            <a:r>
              <a:rPr lang="en-GB" dirty="0">
                <a:solidFill>
                  <a:schemeClr val="tx1"/>
                </a:solidFill>
                <a:latin typeface="Arial" panose="020B0604020202020204" pitchFamily="34" charset="0"/>
                <a:ea typeface="Arial" panose="020B0604020202020204" pitchFamily="34" charset="0"/>
              </a:rPr>
              <a:t>This has been built on:</a:t>
            </a:r>
          </a:p>
          <a:p>
            <a:pPr marL="285750" indent="-285750">
              <a:spcAft>
                <a:spcPts val="600"/>
              </a:spcAft>
              <a:buFont typeface="Arial" panose="020B0604020202020204" pitchFamily="34" charset="0"/>
              <a:buChar char="•"/>
            </a:pPr>
            <a:r>
              <a:rPr lang="en-GB" b="1" dirty="0">
                <a:solidFill>
                  <a:schemeClr val="tx1"/>
                </a:solidFill>
                <a:latin typeface="Arial" panose="020B0604020202020204" pitchFamily="34" charset="0"/>
                <a:ea typeface="MS PGothic" panose="020B0600070205080204" pitchFamily="34" charset="-128"/>
              </a:rPr>
              <a:t>Scoping</a:t>
            </a:r>
            <a:r>
              <a:rPr lang="en-GB" dirty="0">
                <a:solidFill>
                  <a:schemeClr val="tx1"/>
                </a:solidFill>
                <a:latin typeface="Arial" panose="020B0604020202020204" pitchFamily="34" charset="0"/>
                <a:ea typeface="MS PGothic" panose="020B0600070205080204" pitchFamily="34" charset="-128"/>
              </a:rPr>
              <a:t> data and insight, with provider and public </a:t>
            </a:r>
            <a:r>
              <a:rPr lang="en-GB" b="1" dirty="0">
                <a:solidFill>
                  <a:schemeClr val="tx1"/>
                </a:solidFill>
                <a:latin typeface="Arial" panose="020B0604020202020204" pitchFamily="34" charset="0"/>
                <a:ea typeface="MS PGothic" panose="020B0600070205080204" pitchFamily="34" charset="-128"/>
              </a:rPr>
              <a:t>engagement</a:t>
            </a:r>
          </a:p>
          <a:p>
            <a:pPr marL="285750" indent="-285750">
              <a:spcAft>
                <a:spcPts val="600"/>
              </a:spcAft>
              <a:buFont typeface="Arial" panose="020B0604020202020204" pitchFamily="34" charset="0"/>
              <a:buChar char="•"/>
            </a:pPr>
            <a:r>
              <a:rPr lang="en-GB" dirty="0">
                <a:solidFill>
                  <a:schemeClr val="tx1"/>
                </a:solidFill>
                <a:latin typeface="Arial" panose="020B0604020202020204" pitchFamily="34" charset="0"/>
                <a:ea typeface="MS PGothic" panose="020B0600070205080204" pitchFamily="34" charset="-128"/>
              </a:rPr>
              <a:t>Working with Public Health (NHSE regional and Local Authorities) to </a:t>
            </a:r>
            <a:r>
              <a:rPr lang="en-GB" b="1" dirty="0">
                <a:solidFill>
                  <a:schemeClr val="tx1"/>
                </a:solidFill>
                <a:latin typeface="Arial" panose="020B0604020202020204" pitchFamily="34" charset="0"/>
                <a:ea typeface="MS PGothic" panose="020B0600070205080204" pitchFamily="34" charset="-128"/>
              </a:rPr>
              <a:t>better understand our population’s oral health need</a:t>
            </a:r>
          </a:p>
          <a:p>
            <a:pPr marL="285750" indent="-285750">
              <a:spcAft>
                <a:spcPts val="600"/>
              </a:spcAft>
              <a:buFont typeface="Arial" panose="020B0604020202020204" pitchFamily="34" charset="0"/>
              <a:buChar char="•"/>
            </a:pPr>
            <a:r>
              <a:rPr lang="en-GB" dirty="0">
                <a:solidFill>
                  <a:schemeClr val="tx1"/>
                </a:solidFill>
                <a:latin typeface="Arial" panose="020B0604020202020204" pitchFamily="34" charset="0"/>
                <a:ea typeface="MS PGothic" panose="020B0600070205080204" pitchFamily="34" charset="-128"/>
              </a:rPr>
              <a:t>Testing approaches with stakeholders for </a:t>
            </a:r>
            <a:r>
              <a:rPr lang="en-GB" b="1" dirty="0">
                <a:solidFill>
                  <a:schemeClr val="tx1"/>
                </a:solidFill>
                <a:latin typeface="Arial" panose="020B0604020202020204" pitchFamily="34" charset="0"/>
                <a:ea typeface="MS PGothic" panose="020B0600070205080204" pitchFamily="34" charset="-128"/>
              </a:rPr>
              <a:t>clinically-led co-developed initiatives</a:t>
            </a:r>
          </a:p>
          <a:p>
            <a:pPr marL="285750" indent="-285750">
              <a:spcAft>
                <a:spcPts val="600"/>
              </a:spcAft>
              <a:buFont typeface="Arial" panose="020B0604020202020204" pitchFamily="34" charset="0"/>
              <a:buChar char="•"/>
            </a:pPr>
            <a:r>
              <a:rPr lang="en-GB" b="1" dirty="0">
                <a:solidFill>
                  <a:schemeClr val="tx1"/>
                </a:solidFill>
                <a:latin typeface="Arial" panose="020B0604020202020204" pitchFamily="34" charset="0"/>
                <a:ea typeface="MS PGothic" panose="020B0600070205080204" pitchFamily="34" charset="-128"/>
              </a:rPr>
              <a:t>Responsiveness</a:t>
            </a:r>
            <a:r>
              <a:rPr lang="en-GB" dirty="0">
                <a:solidFill>
                  <a:schemeClr val="tx1"/>
                </a:solidFill>
                <a:latin typeface="Arial" panose="020B0604020202020204" pitchFamily="34" charset="0"/>
                <a:ea typeface="MS PGothic" panose="020B0600070205080204" pitchFamily="34" charset="-128"/>
              </a:rPr>
              <a:t> to incoming guidance/ reform measures</a:t>
            </a:r>
          </a:p>
          <a:p>
            <a:pPr marL="285750" indent="-285750">
              <a:spcAft>
                <a:spcPts val="600"/>
              </a:spcAft>
              <a:buFont typeface="Arial" panose="020B0604020202020204" pitchFamily="34" charset="0"/>
              <a:buChar char="•"/>
            </a:pPr>
            <a:r>
              <a:rPr lang="en-GB" dirty="0">
                <a:solidFill>
                  <a:schemeClr val="tx1"/>
                </a:solidFill>
                <a:latin typeface="Arial" panose="020B0604020202020204" pitchFamily="34" charset="0"/>
                <a:ea typeface="MS PGothic" panose="020B0600070205080204" pitchFamily="34" charset="-128"/>
              </a:rPr>
              <a:t>Exploring opportunities for </a:t>
            </a:r>
            <a:r>
              <a:rPr lang="en-GB" b="1" dirty="0">
                <a:solidFill>
                  <a:schemeClr val="tx1"/>
                </a:solidFill>
                <a:latin typeface="Arial" panose="020B0604020202020204" pitchFamily="34" charset="0"/>
                <a:ea typeface="MS PGothic" panose="020B0600070205080204" pitchFamily="34" charset="-128"/>
              </a:rPr>
              <a:t>flexible commissioning </a:t>
            </a:r>
          </a:p>
          <a:p>
            <a:pPr marL="285750" indent="-285750" algn="l">
              <a:spcAft>
                <a:spcPts val="600"/>
              </a:spcAft>
              <a:buFont typeface="Arial" panose="020B0604020202020204" pitchFamily="34" charset="0"/>
              <a:buChar char="•"/>
            </a:pPr>
            <a:r>
              <a:rPr lang="en-GB" b="1" dirty="0">
                <a:solidFill>
                  <a:schemeClr val="tx1"/>
                </a:solidFill>
              </a:rPr>
              <a:t>Local implementation of national Dental Recovery Plan </a:t>
            </a:r>
            <a:r>
              <a:rPr lang="en-GB" dirty="0">
                <a:solidFill>
                  <a:schemeClr val="tx1"/>
                </a:solidFill>
              </a:rPr>
              <a:t>to enhance patient access to NHS dentistry by increasing activity and supporting workforce transformation </a:t>
            </a:r>
            <a:endParaRPr lang="en-GB" sz="1800" b="1"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285750" indent="-285750" algn="l">
              <a:spcAft>
                <a:spcPts val="600"/>
              </a:spcAft>
              <a:buFont typeface="Arial" panose="020B0604020202020204" pitchFamily="34" charset="0"/>
              <a:buChar char="•"/>
            </a:pPr>
            <a:r>
              <a:rPr lang="en-GB" dirty="0">
                <a:solidFill>
                  <a:schemeClr val="tx1"/>
                </a:solidFill>
                <a:latin typeface="Arial" panose="020B0604020202020204" pitchFamily="34" charset="0"/>
                <a:ea typeface="Arial" panose="020B0604020202020204" pitchFamily="34" charset="0"/>
              </a:rPr>
              <a:t>Identifying priory areas of work and inform the development of a </a:t>
            </a:r>
            <a:r>
              <a:rPr lang="en-GB" b="1" dirty="0">
                <a:solidFill>
                  <a:schemeClr val="tx1"/>
                </a:solidFill>
                <a:latin typeface="Arial" panose="020B0604020202020204" pitchFamily="34" charset="0"/>
                <a:ea typeface="Arial" panose="020B0604020202020204" pitchFamily="34" charset="0"/>
              </a:rPr>
              <a:t>Sussex Dental Recovery and Transformation Plan </a:t>
            </a:r>
            <a:r>
              <a:rPr lang="en-GB" dirty="0">
                <a:solidFill>
                  <a:schemeClr val="tx1"/>
                </a:solidFill>
                <a:latin typeface="Arial" panose="020B0604020202020204" pitchFamily="34" charset="0"/>
                <a:ea typeface="Arial" panose="020B0604020202020204" pitchFamily="34" charset="0"/>
                <a:hlinkClick r:id="rId2"/>
              </a:rPr>
              <a:t>https://www.sussex.ics.nhs.uk/wp-content/uploads/sites/9/2024/09/2.6-Dental-Recovery-Plan.pdf</a:t>
            </a:r>
            <a:endParaRPr lang="en-GB" sz="1800" dirty="0">
              <a:solidFill>
                <a:schemeClr val="tx1"/>
              </a:solidFill>
              <a:effectLst/>
              <a:latin typeface="Arial" panose="020B0604020202020204" pitchFamily="34" charset="0"/>
              <a:ea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spTree>
    <p:extLst>
      <p:ext uri="{BB962C8B-B14F-4D97-AF65-F5344CB8AC3E}">
        <p14:creationId xmlns:p14="http://schemas.microsoft.com/office/powerpoint/2010/main" val="21670468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D74BFE2-1525-51F7-5FBB-B56F262BAEF9}"/>
              </a:ext>
            </a:extLst>
          </p:cNvPr>
          <p:cNvSpPr>
            <a:spLocks noGrp="1"/>
          </p:cNvSpPr>
          <p:nvPr>
            <p:ph type="ctrTitle"/>
          </p:nvPr>
        </p:nvSpPr>
        <p:spPr>
          <a:xfrm>
            <a:off x="262271" y="375064"/>
            <a:ext cx="10262727" cy="586392"/>
          </a:xfrm>
        </p:spPr>
        <p:txBody>
          <a:bodyPr/>
          <a:lstStyle/>
          <a:p>
            <a:r>
              <a:rPr lang="en-GB" dirty="0">
                <a:solidFill>
                  <a:srgbClr val="0070C0"/>
                </a:solidFill>
                <a:latin typeface="+mj-lt"/>
              </a:rPr>
              <a:t>Our response to the challenge</a:t>
            </a:r>
          </a:p>
        </p:txBody>
      </p:sp>
      <p:sp>
        <p:nvSpPr>
          <p:cNvPr id="16" name="Text Placeholder 15">
            <a:extLst>
              <a:ext uri="{FF2B5EF4-FFF2-40B4-BE49-F238E27FC236}">
                <a16:creationId xmlns:a16="http://schemas.microsoft.com/office/drawing/2014/main" id="{637E83B3-9F31-EE23-B2DA-AC9FC43DF00D}"/>
              </a:ext>
            </a:extLst>
          </p:cNvPr>
          <p:cNvSpPr>
            <a:spLocks noGrp="1"/>
          </p:cNvSpPr>
          <p:nvPr>
            <p:ph type="body" sz="quarter" idx="11"/>
          </p:nvPr>
        </p:nvSpPr>
        <p:spPr>
          <a:xfrm>
            <a:off x="340122" y="1297419"/>
            <a:ext cx="11589607" cy="5560581"/>
          </a:xfrm>
        </p:spPr>
        <p:txBody>
          <a:bodyPr numCol="2">
            <a:normAutofit/>
          </a:bodyPr>
          <a:lstStyle/>
          <a:p>
            <a:pPr>
              <a:spcAft>
                <a:spcPts val="600"/>
              </a:spcAft>
            </a:pPr>
            <a:endParaRPr lang="en-GB" sz="1600" dirty="0">
              <a:solidFill>
                <a:schemeClr val="tx1"/>
              </a:solidFill>
              <a:latin typeface="Arial" panose="020B0604020202020204" pitchFamily="34" charset="0"/>
              <a:ea typeface="MS PGothic" panose="020B0600070205080204" pitchFamily="34" charset="-128"/>
            </a:endParaRPr>
          </a:p>
          <a:p>
            <a:pPr marL="285750" indent="-285750">
              <a:spcAft>
                <a:spcPts val="600"/>
              </a:spcAft>
              <a:buFont typeface="Arial" panose="020B0604020202020204" pitchFamily="34" charset="0"/>
              <a:buChar char="•"/>
            </a:pPr>
            <a:endParaRPr lang="en-GB" sz="1600" dirty="0">
              <a:solidFill>
                <a:schemeClr val="tx1"/>
              </a:solidFill>
              <a:latin typeface="Arial" panose="020B0604020202020204" pitchFamily="34" charset="0"/>
              <a:ea typeface="MS PGothic" panose="020B0600070205080204" pitchFamily="34" charset="-128"/>
            </a:endParaRPr>
          </a:p>
        </p:txBody>
      </p:sp>
      <p:sp>
        <p:nvSpPr>
          <p:cNvPr id="3" name="TextBox 2">
            <a:extLst>
              <a:ext uri="{FF2B5EF4-FFF2-40B4-BE49-F238E27FC236}">
                <a16:creationId xmlns:a16="http://schemas.microsoft.com/office/drawing/2014/main" id="{71A5EC85-51A6-28E2-261F-646C2F80573A}"/>
              </a:ext>
            </a:extLst>
          </p:cNvPr>
          <p:cNvSpPr txBox="1"/>
          <p:nvPr/>
        </p:nvSpPr>
        <p:spPr>
          <a:xfrm>
            <a:off x="964412" y="6193430"/>
            <a:ext cx="5461588" cy="800219"/>
          </a:xfrm>
          <a:prstGeom prst="rect">
            <a:avLst/>
          </a:prstGeom>
          <a:noFill/>
        </p:spPr>
        <p:txBody>
          <a:bodyPr wrap="square">
            <a:spAutoFit/>
          </a:bodyPr>
          <a:lstStyle/>
          <a:p>
            <a:r>
              <a:rPr lang="en-GB" sz="1400" dirty="0">
                <a:hlinkClick r:id="rId2"/>
              </a:rPr>
              <a:t>https://www.sussex.ics.nhs.uk/sussex-launches-dental-recovery-and-transformation-plan-to-help-improve-access-to-nhs-dentistry/</a:t>
            </a:r>
            <a:endParaRPr lang="en-GB" sz="1400" dirty="0"/>
          </a:p>
          <a:p>
            <a:endParaRPr lang="en-GB" dirty="0"/>
          </a:p>
        </p:txBody>
      </p:sp>
      <p:pic>
        <p:nvPicPr>
          <p:cNvPr id="5" name="Picture 4">
            <a:extLst>
              <a:ext uri="{FF2B5EF4-FFF2-40B4-BE49-F238E27FC236}">
                <a16:creationId xmlns:a16="http://schemas.microsoft.com/office/drawing/2014/main" id="{4CBFDFC5-7F53-90D4-EADB-55965021D8E0}"/>
              </a:ext>
            </a:extLst>
          </p:cNvPr>
          <p:cNvPicPr>
            <a:picLocks noChangeAspect="1"/>
          </p:cNvPicPr>
          <p:nvPr/>
        </p:nvPicPr>
        <p:blipFill>
          <a:blip r:embed="rId3"/>
          <a:stretch>
            <a:fillRect/>
          </a:stretch>
        </p:blipFill>
        <p:spPr>
          <a:xfrm>
            <a:off x="2811272" y="4283461"/>
            <a:ext cx="1767868" cy="1774320"/>
          </a:xfrm>
          <a:prstGeom prst="rect">
            <a:avLst/>
          </a:prstGeom>
        </p:spPr>
      </p:pic>
      <p:sp>
        <p:nvSpPr>
          <p:cNvPr id="7" name="TextBox 6">
            <a:extLst>
              <a:ext uri="{FF2B5EF4-FFF2-40B4-BE49-F238E27FC236}">
                <a16:creationId xmlns:a16="http://schemas.microsoft.com/office/drawing/2014/main" id="{22A36D37-30F4-5A7A-B27B-C0EAD8E3B6A1}"/>
              </a:ext>
            </a:extLst>
          </p:cNvPr>
          <p:cNvSpPr txBox="1"/>
          <p:nvPr/>
        </p:nvSpPr>
        <p:spPr>
          <a:xfrm>
            <a:off x="262272" y="1297419"/>
            <a:ext cx="7278750" cy="2862322"/>
          </a:xfrm>
          <a:prstGeom prst="rect">
            <a:avLst/>
          </a:prstGeom>
          <a:noFill/>
        </p:spPr>
        <p:txBody>
          <a:bodyPr wrap="square">
            <a:spAutoFit/>
          </a:bodyPr>
          <a:lstStyle/>
          <a:p>
            <a:r>
              <a:rPr lang="en-GB" b="1" i="0" dirty="0">
                <a:solidFill>
                  <a:srgbClr val="28303D"/>
                </a:solidFill>
                <a:effectLst/>
                <a:latin typeface="Arial" panose="020B0604020202020204" pitchFamily="34" charset="0"/>
              </a:rPr>
              <a:t>Sussex Dental Recovery and Transformation plan</a:t>
            </a:r>
          </a:p>
          <a:p>
            <a:endParaRPr lang="en-GB" b="1" i="0" dirty="0">
              <a:solidFill>
                <a:srgbClr val="28303D"/>
              </a:solidFill>
              <a:effectLst/>
              <a:latin typeface="Arial" panose="020B0604020202020204" pitchFamily="34" charset="0"/>
            </a:endParaRPr>
          </a:p>
          <a:p>
            <a:pPr algn="l"/>
            <a:r>
              <a:rPr lang="en-GB" b="0" i="0" dirty="0">
                <a:solidFill>
                  <a:srgbClr val="28303D"/>
                </a:solidFill>
                <a:effectLst/>
                <a:latin typeface="Arial" panose="020B0604020202020204" pitchFamily="34" charset="0"/>
              </a:rPr>
              <a:t>On 25 September 2024 the NHS Sussex Board approved a comprehensive plan at its meeting in public, which aims to continue work to increase NHS dental activity and support the people of Sussex to access the care they need when they need it.</a:t>
            </a:r>
          </a:p>
          <a:p>
            <a:pPr algn="l"/>
            <a:r>
              <a:rPr lang="en-GB" b="0" i="0" dirty="0">
                <a:solidFill>
                  <a:srgbClr val="28303D"/>
                </a:solidFill>
                <a:effectLst/>
                <a:latin typeface="Arial" panose="020B0604020202020204" pitchFamily="34" charset="0"/>
              </a:rPr>
              <a:t>  </a:t>
            </a:r>
          </a:p>
          <a:p>
            <a:pPr algn="l"/>
            <a:r>
              <a:rPr lang="en-GB" b="0" i="0" dirty="0">
                <a:solidFill>
                  <a:srgbClr val="28303D"/>
                </a:solidFill>
                <a:effectLst/>
                <a:latin typeface="Arial" panose="020B0604020202020204" pitchFamily="34" charset="0"/>
              </a:rPr>
              <a:t>Aligned to the national plan to recover and reform NHS dentistry published in February 2024 and </a:t>
            </a:r>
            <a:r>
              <a:rPr lang="en-GB" dirty="0">
                <a:solidFill>
                  <a:srgbClr val="28303D"/>
                </a:solidFill>
                <a:latin typeface="Arial" panose="020B0604020202020204" pitchFamily="34" charset="0"/>
              </a:rPr>
              <a:t>2025/26 NHS England (NHSE) planning guidance.</a:t>
            </a:r>
            <a:endParaRPr lang="en-GB" b="0" i="0" dirty="0">
              <a:solidFill>
                <a:srgbClr val="28303D"/>
              </a:solidFill>
              <a:effectLst/>
              <a:latin typeface="Arial" panose="020B0604020202020204" pitchFamily="34" charset="0"/>
            </a:endParaRPr>
          </a:p>
        </p:txBody>
      </p:sp>
      <p:pic>
        <p:nvPicPr>
          <p:cNvPr id="9" name="Picture 8">
            <a:extLst>
              <a:ext uri="{FF2B5EF4-FFF2-40B4-BE49-F238E27FC236}">
                <a16:creationId xmlns:a16="http://schemas.microsoft.com/office/drawing/2014/main" id="{67F11170-9EF6-184E-C878-2C768613EBCB}"/>
              </a:ext>
            </a:extLst>
          </p:cNvPr>
          <p:cNvPicPr>
            <a:picLocks noChangeAspect="1"/>
          </p:cNvPicPr>
          <p:nvPr/>
        </p:nvPicPr>
        <p:blipFill>
          <a:blip r:embed="rId4"/>
          <a:stretch>
            <a:fillRect/>
          </a:stretch>
        </p:blipFill>
        <p:spPr>
          <a:xfrm>
            <a:off x="7484562" y="0"/>
            <a:ext cx="5055220" cy="6876519"/>
          </a:xfrm>
          <a:prstGeom prst="rect">
            <a:avLst/>
          </a:prstGeom>
        </p:spPr>
      </p:pic>
    </p:spTree>
    <p:extLst>
      <p:ext uri="{BB962C8B-B14F-4D97-AF65-F5344CB8AC3E}">
        <p14:creationId xmlns:p14="http://schemas.microsoft.com/office/powerpoint/2010/main" val="3228212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2A24F-2D2E-5ACE-DAFD-D912C2712EFF}"/>
              </a:ext>
            </a:extLst>
          </p:cNvPr>
          <p:cNvSpPr>
            <a:spLocks noGrp="1"/>
          </p:cNvSpPr>
          <p:nvPr>
            <p:ph type="ctrTitle"/>
          </p:nvPr>
        </p:nvSpPr>
        <p:spPr>
          <a:xfrm>
            <a:off x="222177" y="230372"/>
            <a:ext cx="11263745" cy="599917"/>
          </a:xfrm>
        </p:spPr>
        <p:txBody>
          <a:bodyPr lIns="0" tIns="0" rIns="0" bIns="0" anchor="t"/>
          <a:lstStyle/>
          <a:p>
            <a:r>
              <a:rPr lang="en-GB" dirty="0">
                <a:solidFill>
                  <a:srgbClr val="0070C0"/>
                </a:solidFill>
              </a:rPr>
              <a:t>High-level overview of NHS Sussex dental objectives</a:t>
            </a:r>
          </a:p>
        </p:txBody>
      </p:sp>
      <p:sp>
        <p:nvSpPr>
          <p:cNvPr id="4" name="Rectangle 3">
            <a:extLst>
              <a:ext uri="{FF2B5EF4-FFF2-40B4-BE49-F238E27FC236}">
                <a16:creationId xmlns:a16="http://schemas.microsoft.com/office/drawing/2014/main" id="{4F67A3D5-EE51-F1C2-9953-2CE7703605D1}"/>
              </a:ext>
            </a:extLst>
          </p:cNvPr>
          <p:cNvSpPr/>
          <p:nvPr/>
        </p:nvSpPr>
        <p:spPr>
          <a:xfrm>
            <a:off x="150878" y="927470"/>
            <a:ext cx="2328916" cy="705015"/>
          </a:xfrm>
          <a:prstGeom prst="rect">
            <a:avLst/>
          </a:prstGeom>
          <a:solidFill>
            <a:schemeClr val="accent2"/>
          </a:solidFill>
          <a:ln>
            <a:solidFill>
              <a:schemeClr val="accent2"/>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ctr"/>
          <a:lstStyle/>
          <a:p>
            <a:pPr algn="ctr" defTabSz="457200">
              <a:defRPr/>
            </a:pPr>
            <a:r>
              <a:rPr lang="en-GB" sz="1400" b="1" dirty="0">
                <a:solidFill>
                  <a:prstClr val="white"/>
                </a:solidFill>
                <a:latin typeface="Arial" panose="020B0604020202020204"/>
              </a:rPr>
              <a:t>1. Implement National Dental Plans</a:t>
            </a:r>
            <a:endParaRPr lang="en-US" dirty="0">
              <a:solidFill>
                <a:prstClr val="white"/>
              </a:solidFill>
              <a:cs typeface="Arial" panose="020B0604020202020204"/>
            </a:endParaRPr>
          </a:p>
        </p:txBody>
      </p:sp>
      <p:sp>
        <p:nvSpPr>
          <p:cNvPr id="5" name="Rectangle 4">
            <a:extLst>
              <a:ext uri="{FF2B5EF4-FFF2-40B4-BE49-F238E27FC236}">
                <a16:creationId xmlns:a16="http://schemas.microsoft.com/office/drawing/2014/main" id="{840AE70C-D3E2-65CA-D3B0-B693C0DDA2A1}"/>
              </a:ext>
            </a:extLst>
          </p:cNvPr>
          <p:cNvSpPr/>
          <p:nvPr/>
        </p:nvSpPr>
        <p:spPr>
          <a:xfrm>
            <a:off x="150878" y="1545055"/>
            <a:ext cx="2327117" cy="4481147"/>
          </a:xfrm>
          <a:prstGeom prst="rect">
            <a:avLst/>
          </a:prstGeom>
          <a:ln>
            <a:solidFill>
              <a:schemeClr val="accent2"/>
            </a:solidFill>
          </a:ln>
        </p:spPr>
        <p:style>
          <a:lnRef idx="2">
            <a:schemeClr val="accent1"/>
          </a:lnRef>
          <a:fillRef idx="1">
            <a:schemeClr val="lt1"/>
          </a:fillRef>
          <a:effectRef idx="0">
            <a:schemeClr val="accent1"/>
          </a:effectRef>
          <a:fontRef idx="minor">
            <a:schemeClr val="dk1"/>
          </a:fontRef>
        </p:style>
        <p:txBody>
          <a:bodyPr lIns="91440" tIns="45720" rIns="91440" bIns="45720" rtlCol="0" anchor="t" anchorCtr="0"/>
          <a:lstStyle/>
          <a:p>
            <a:pPr marL="171450" lvl="0" indent="-171450" rtl="0">
              <a:buFont typeface="Arial,Sans-Serif"/>
              <a:buChar char="•"/>
            </a:pPr>
            <a:r>
              <a:rPr lang="en-GB" sz="1100" dirty="0">
                <a:latin typeface="Arial"/>
                <a:ea typeface="Arial"/>
                <a:cs typeface="Arial"/>
              </a:rPr>
              <a:t>Additional urgent appointments</a:t>
            </a:r>
            <a:endParaRPr lang="en-GB" sz="1100" baseline="0" dirty="0">
              <a:latin typeface="Arial"/>
              <a:ea typeface="Arial"/>
              <a:cs typeface="Arial"/>
            </a:endParaRPr>
          </a:p>
          <a:p>
            <a:pPr marL="171450" lvl="0" indent="-171450" rtl="0">
              <a:buFont typeface="Arial,Sans-Serif"/>
              <a:buChar char="•"/>
            </a:pPr>
            <a:endParaRPr lang="en-GB" sz="1100" dirty="0">
              <a:latin typeface="Arial"/>
              <a:ea typeface="Arial"/>
              <a:cs typeface="Arial"/>
            </a:endParaRPr>
          </a:p>
          <a:p>
            <a:pPr marL="171450" lvl="0" indent="-171450" rtl="0">
              <a:buFont typeface="Arial,Sans-Serif"/>
              <a:buChar char="•"/>
            </a:pPr>
            <a:r>
              <a:rPr lang="en-GB" sz="1100" baseline="0" dirty="0">
                <a:latin typeface="Arial"/>
                <a:ea typeface="Arial"/>
                <a:cs typeface="Arial"/>
              </a:rPr>
              <a:t>Uplift of minimum Unit of Dental Activity (UDA) value to £28</a:t>
            </a:r>
            <a:r>
              <a:rPr lang="en-US" sz="1100" dirty="0">
                <a:latin typeface="Arial"/>
                <a:ea typeface="Arial"/>
                <a:cs typeface="Arial"/>
              </a:rPr>
              <a:t>​</a:t>
            </a:r>
          </a:p>
          <a:p>
            <a:pPr rtl="0"/>
            <a:r>
              <a:rPr lang="en-GB" sz="1100" dirty="0">
                <a:latin typeface="Arial"/>
                <a:ea typeface="Arial"/>
                <a:cs typeface="Arial"/>
              </a:rPr>
              <a:t>​</a:t>
            </a:r>
          </a:p>
          <a:p>
            <a:pPr marL="171450" lvl="0" indent="-171450" rtl="0">
              <a:buFont typeface="Arial,Sans-Serif"/>
              <a:buChar char="•"/>
            </a:pPr>
            <a:r>
              <a:rPr lang="en-GB" sz="1100" baseline="0" dirty="0">
                <a:latin typeface="Arial"/>
                <a:ea typeface="Arial"/>
                <a:cs typeface="Arial"/>
              </a:rPr>
              <a:t>New Patient Premium rollout</a:t>
            </a:r>
            <a:r>
              <a:rPr lang="en-US" sz="1100" dirty="0">
                <a:latin typeface="Arial"/>
                <a:ea typeface="Arial"/>
                <a:cs typeface="Arial"/>
              </a:rPr>
              <a:t>​</a:t>
            </a:r>
          </a:p>
          <a:p>
            <a:pPr rtl="0"/>
            <a:r>
              <a:rPr lang="en-GB" sz="1100" dirty="0">
                <a:latin typeface="Arial"/>
                <a:ea typeface="Arial"/>
                <a:cs typeface="Arial"/>
              </a:rPr>
              <a:t>​</a:t>
            </a:r>
          </a:p>
          <a:p>
            <a:pPr marL="171450" indent="-171450">
              <a:buFont typeface="Arial,Sans-Serif"/>
              <a:buChar char="•"/>
            </a:pPr>
            <a:r>
              <a:rPr lang="en-GB" sz="1100" baseline="0" dirty="0">
                <a:latin typeface="Arial"/>
                <a:ea typeface="Arial"/>
                <a:cs typeface="Arial"/>
              </a:rPr>
              <a:t>Promote and support use of skill-mix</a:t>
            </a:r>
            <a:r>
              <a:rPr lang="en-GB" sz="1100" dirty="0">
                <a:latin typeface="Arial"/>
                <a:ea typeface="Arial"/>
                <a:cs typeface="Arial"/>
              </a:rPr>
              <a:t> </a:t>
            </a:r>
          </a:p>
          <a:p>
            <a:pPr lvl="0"/>
            <a:r>
              <a:rPr lang="en-GB" sz="1100" dirty="0">
                <a:latin typeface="Arial"/>
                <a:ea typeface="Arial"/>
                <a:cs typeface="Arial"/>
              </a:rPr>
              <a:t>​</a:t>
            </a:r>
            <a:endParaRPr lang="en-GB" dirty="0"/>
          </a:p>
          <a:p>
            <a:pPr marL="171450" lvl="0" indent="-171450">
              <a:buFont typeface="Arial,Sans-Serif"/>
              <a:buChar char="•"/>
            </a:pPr>
            <a:r>
              <a:rPr lang="en-GB" sz="1100" baseline="0" dirty="0">
                <a:latin typeface="Arial"/>
                <a:ea typeface="Arial"/>
                <a:cs typeface="Arial"/>
              </a:rPr>
              <a:t>‘Golden hello’ workforce incentivisation initiative</a:t>
            </a:r>
            <a:r>
              <a:rPr lang="en-US" sz="1100" dirty="0">
                <a:latin typeface="Arial"/>
                <a:ea typeface="Arial"/>
                <a:cs typeface="Arial"/>
              </a:rPr>
              <a:t>​</a:t>
            </a:r>
            <a:endParaRPr lang="en-US" dirty="0">
              <a:cs typeface="Arial"/>
            </a:endParaRPr>
          </a:p>
          <a:p>
            <a:pPr rtl="0"/>
            <a:r>
              <a:rPr lang="en-GB" sz="1100" dirty="0">
                <a:latin typeface="Arial"/>
                <a:ea typeface="Arial"/>
                <a:cs typeface="Arial"/>
              </a:rPr>
              <a:t>​</a:t>
            </a:r>
          </a:p>
          <a:p>
            <a:pPr marL="171450" indent="-171450">
              <a:buFont typeface="Arial,Sans-Serif"/>
              <a:buChar char="•"/>
            </a:pPr>
            <a:r>
              <a:rPr lang="en-GB" sz="1100" baseline="0" dirty="0">
                <a:latin typeface="Arial"/>
                <a:ea typeface="Arial"/>
                <a:cs typeface="Arial"/>
              </a:rPr>
              <a:t>Support Local Authority (LA) led ‘Smile for Life’ oral health improvement</a:t>
            </a:r>
            <a:r>
              <a:rPr lang="en-GB" sz="1100" dirty="0">
                <a:latin typeface="Arial"/>
                <a:ea typeface="Arial"/>
                <a:cs typeface="Arial"/>
              </a:rPr>
              <a:t> activity</a:t>
            </a:r>
            <a:endParaRPr lang="en-US" sz="1100" dirty="0">
              <a:latin typeface="Arial"/>
              <a:ea typeface="Arial"/>
              <a:cs typeface="Arial"/>
            </a:endParaRPr>
          </a:p>
          <a:p>
            <a:pPr rtl="0"/>
            <a:r>
              <a:rPr lang="en-GB" sz="1100" dirty="0">
                <a:latin typeface="Arial"/>
                <a:ea typeface="Arial"/>
                <a:cs typeface="Arial"/>
              </a:rPr>
              <a:t>​</a:t>
            </a:r>
          </a:p>
          <a:p>
            <a:pPr marL="171450" lvl="0" indent="-171450" rtl="0">
              <a:buFont typeface="Arial,Sans-Serif"/>
              <a:buChar char="•"/>
            </a:pPr>
            <a:r>
              <a:rPr lang="en-GB" sz="1100" baseline="0" dirty="0">
                <a:latin typeface="Arial"/>
                <a:ea typeface="Arial"/>
                <a:cs typeface="Arial"/>
              </a:rPr>
              <a:t>Enable existing contractors to deliver additional capacity where able (up to 110% of contract)</a:t>
            </a:r>
            <a:r>
              <a:rPr lang="en-US" sz="1100" dirty="0">
                <a:latin typeface="Arial"/>
                <a:ea typeface="Arial"/>
                <a:cs typeface="Arial"/>
              </a:rPr>
              <a:t>​</a:t>
            </a:r>
          </a:p>
          <a:p>
            <a:pPr rtl="0"/>
            <a:r>
              <a:rPr lang="en-GB" sz="1100" dirty="0">
                <a:latin typeface="Arial"/>
                <a:ea typeface="Arial"/>
                <a:cs typeface="Arial"/>
              </a:rPr>
              <a:t>​</a:t>
            </a:r>
          </a:p>
          <a:p>
            <a:pPr marL="171450" lvl="0" indent="-171450" rtl="0">
              <a:buFont typeface="Arial,Sans-Serif"/>
              <a:buChar char="•"/>
            </a:pPr>
            <a:r>
              <a:rPr lang="en-GB" sz="1100" baseline="0" dirty="0">
                <a:latin typeface="Arial"/>
                <a:ea typeface="Arial"/>
                <a:cs typeface="Arial"/>
              </a:rPr>
              <a:t>Contract rebasing exercise to address persistently under-performing contracts</a:t>
            </a:r>
            <a:r>
              <a:rPr lang="en-GB" sz="1100" dirty="0">
                <a:latin typeface="Arial"/>
                <a:ea typeface="Arial"/>
                <a:cs typeface="Arial"/>
              </a:rPr>
              <a:t>​</a:t>
            </a:r>
            <a:endParaRPr lang="en-GB" sz="1100" dirty="0">
              <a:latin typeface="Arial" panose="020B0604020202020204" pitchFamily="34" charset="0"/>
            </a:endParaRPr>
          </a:p>
        </p:txBody>
      </p:sp>
      <p:sp>
        <p:nvSpPr>
          <p:cNvPr id="7" name="Rectangle 6">
            <a:extLst>
              <a:ext uri="{FF2B5EF4-FFF2-40B4-BE49-F238E27FC236}">
                <a16:creationId xmlns:a16="http://schemas.microsoft.com/office/drawing/2014/main" id="{AF89327B-A37B-C262-94C2-92EEC744E8DC}"/>
              </a:ext>
            </a:extLst>
          </p:cNvPr>
          <p:cNvSpPr/>
          <p:nvPr/>
        </p:nvSpPr>
        <p:spPr>
          <a:xfrm>
            <a:off x="2580420" y="919541"/>
            <a:ext cx="2218821" cy="625514"/>
          </a:xfrm>
          <a:prstGeom prst="rect">
            <a:avLst/>
          </a:prstGeom>
          <a:solidFill>
            <a:schemeClr val="accent1"/>
          </a:solidFill>
          <a:ln w="12700" cap="flat" cmpd="sng" algn="ctr">
            <a:solidFill>
              <a:schemeClr val="accent1"/>
            </a:solidFill>
            <a:prstDash val="solid"/>
            <a:miter lim="800000"/>
          </a:ln>
          <a:effectLst/>
        </p:spPr>
        <p:txBody>
          <a:bodyPr lIns="91440" tIns="45720" rIns="91440" bIns="45720" rtlCol="0" anchor="ctr"/>
          <a:lstStyle/>
          <a:p>
            <a:pPr algn="ctr" defTabSz="457200">
              <a:defRPr/>
            </a:pPr>
            <a:r>
              <a:rPr lang="en-GB" sz="1400" b="1" dirty="0">
                <a:solidFill>
                  <a:prstClr val="white"/>
                </a:solidFill>
                <a:latin typeface="Arial" panose="020B0604020202020204"/>
              </a:rPr>
              <a:t>2. Enhancing Access</a:t>
            </a:r>
            <a:endParaRPr lang="en-US" dirty="0">
              <a:solidFill>
                <a:prstClr val="white"/>
              </a:solidFill>
              <a:ea typeface="+mn-ea"/>
              <a:cs typeface="+mn-cs"/>
            </a:endParaRPr>
          </a:p>
        </p:txBody>
      </p:sp>
      <p:sp>
        <p:nvSpPr>
          <p:cNvPr id="8" name="Rectangle 7">
            <a:extLst>
              <a:ext uri="{FF2B5EF4-FFF2-40B4-BE49-F238E27FC236}">
                <a16:creationId xmlns:a16="http://schemas.microsoft.com/office/drawing/2014/main" id="{5F9DD866-5665-07C4-5A9A-2A79A732747F}"/>
              </a:ext>
            </a:extLst>
          </p:cNvPr>
          <p:cNvSpPr/>
          <p:nvPr/>
        </p:nvSpPr>
        <p:spPr>
          <a:xfrm>
            <a:off x="2594980" y="1545055"/>
            <a:ext cx="2208318" cy="4519114"/>
          </a:xfrm>
          <a:prstGeom prst="rect">
            <a:avLst/>
          </a:prstGeom>
          <a:solidFill>
            <a:sysClr val="window" lastClr="FFFFFF"/>
          </a:solidFill>
          <a:ln w="28575" cap="flat" cmpd="sng" algn="ctr">
            <a:solidFill>
              <a:schemeClr val="accent1"/>
            </a:solidFill>
            <a:prstDash val="solid"/>
            <a:miter lim="800000"/>
          </a:ln>
          <a:effectLst/>
        </p:spPr>
        <p:txBody>
          <a:bodyPr lIns="91440" tIns="45720" rIns="91440" bIns="45720" rtlCol="0" anchor="t" anchorCtr="0"/>
          <a:lstStyle/>
          <a:p>
            <a:pPr marL="171450" indent="-171450">
              <a:buFont typeface="Arial,Sans-Serif" panose="020B0604020202020204" pitchFamily="34" charset="0"/>
              <a:buChar char="•"/>
              <a:defRPr/>
            </a:pPr>
            <a:r>
              <a:rPr lang="en-GB" sz="1100" kern="0" dirty="0">
                <a:solidFill>
                  <a:srgbClr val="000000"/>
                </a:solidFill>
                <a:latin typeface="Arial"/>
                <a:cs typeface="Arial"/>
              </a:rPr>
              <a:t>Communications and engagement strategy</a:t>
            </a:r>
            <a:endParaRPr lang="en-US" sz="1100" kern="0" dirty="0">
              <a:solidFill>
                <a:srgbClr val="000000"/>
              </a:solidFill>
              <a:latin typeface="Arial"/>
              <a:cs typeface="Arial"/>
            </a:endParaRPr>
          </a:p>
          <a:p>
            <a:pPr marL="171450" indent="-171450">
              <a:buFont typeface="Arial,Sans-Serif"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Utilise flexible commissioning to deliver enhanced services that support children &amp; vulnerable groups</a:t>
            </a:r>
            <a:endParaRPr lang="en-US" sz="1100" kern="0" dirty="0">
              <a:solidFill>
                <a:srgbClr val="000000"/>
              </a:solidFill>
              <a:latin typeface="Arial"/>
              <a:cs typeface="Arial"/>
            </a:endParaRPr>
          </a:p>
          <a:p>
            <a:pPr marL="171450" indent="-171450">
              <a:buFont typeface="Arial,Sans-Serif"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Rapid commissioning of permanent UDAs</a:t>
            </a:r>
            <a:endParaRPr lang="en-US" sz="1100" kern="0" dirty="0">
              <a:solidFill>
                <a:srgbClr val="000000"/>
              </a:solidFill>
              <a:latin typeface="Arial"/>
              <a:cs typeface="Arial"/>
            </a:endParaRPr>
          </a:p>
          <a:p>
            <a:pPr marL="285750" indent="-285750">
              <a:buFont typeface="Arial"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Temporary UDA scheme</a:t>
            </a:r>
            <a:endParaRPr lang="en-US" sz="1100" kern="0" dirty="0">
              <a:solidFill>
                <a:srgbClr val="000000"/>
              </a:solidFill>
              <a:latin typeface="Arial"/>
              <a:cs typeface="Arial"/>
            </a:endParaRPr>
          </a:p>
          <a:p>
            <a:pPr marL="285750" indent="-285750">
              <a:buFont typeface="Arial"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Additional Hours Scheme</a:t>
            </a:r>
            <a:endParaRPr lang="en-US" sz="1100" kern="0" dirty="0">
              <a:solidFill>
                <a:srgbClr val="000000"/>
              </a:solidFill>
              <a:latin typeface="Arial"/>
              <a:cs typeface="Arial"/>
            </a:endParaRPr>
          </a:p>
          <a:p>
            <a:pPr marL="285750" indent="-285750">
              <a:buFont typeface="Arial"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Extend Urgent Dental Care and Stabilisation pilot</a:t>
            </a:r>
            <a:endParaRPr lang="en-US" sz="1100" kern="0" dirty="0">
              <a:solidFill>
                <a:srgbClr val="000000"/>
              </a:solidFill>
              <a:latin typeface="Arial"/>
              <a:cs typeface="Arial"/>
            </a:endParaRPr>
          </a:p>
          <a:p>
            <a:pPr marL="285750" indent="-285750">
              <a:buFont typeface="Arial"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Weekend and bank holiday; Advice, Analgesia and Antimicrobials scheme</a:t>
            </a:r>
            <a:endParaRPr lang="en-US" sz="1100" kern="0" dirty="0">
              <a:solidFill>
                <a:srgbClr val="000000"/>
              </a:solidFill>
              <a:latin typeface="Arial"/>
              <a:cs typeface="Arial"/>
            </a:endParaRPr>
          </a:p>
          <a:p>
            <a:pPr marL="285750" indent="-285750">
              <a:buFont typeface="Arial" panose="020B0604020202020204" pitchFamily="34" charset="0"/>
              <a:buChar char="•"/>
              <a:defRPr/>
            </a:pPr>
            <a:endParaRPr lang="en-GB" sz="1100" kern="0" dirty="0">
              <a:solidFill>
                <a:srgbClr val="000000"/>
              </a:solidFill>
              <a:latin typeface="Arial"/>
              <a:cs typeface="Arial"/>
            </a:endParaRPr>
          </a:p>
          <a:p>
            <a:pPr marL="171450" indent="-171450">
              <a:buFont typeface="Arial,Sans-Serif" panose="020B0604020202020204" pitchFamily="34" charset="0"/>
              <a:buChar char="•"/>
              <a:defRPr/>
            </a:pPr>
            <a:r>
              <a:rPr lang="en-GB" sz="1100" kern="0" dirty="0">
                <a:solidFill>
                  <a:srgbClr val="000000"/>
                </a:solidFill>
                <a:latin typeface="Arial"/>
                <a:cs typeface="Arial"/>
              </a:rPr>
              <a:t>Domiciliary dental care pathway pilot</a:t>
            </a:r>
            <a:endParaRPr lang="en-US" sz="1100" kern="0" dirty="0">
              <a:solidFill>
                <a:srgbClr val="000000"/>
              </a:solidFill>
              <a:latin typeface="Arial"/>
              <a:cs typeface="Arial"/>
            </a:endParaRPr>
          </a:p>
          <a:p>
            <a:pPr marL="171450" marR="0" lvl="0" indent="-171450" defTabSz="914400">
              <a:lnSpc>
                <a:spcPct val="100000"/>
              </a:lnSpc>
              <a:spcBef>
                <a:spcPts val="0"/>
              </a:spcBef>
              <a:spcAft>
                <a:spcPts val="0"/>
              </a:spcAft>
              <a:buClrTx/>
              <a:buSzTx/>
              <a:buFont typeface="Arial" panose="020B0604020202020204" pitchFamily="34" charset="0"/>
              <a:buChar char="•"/>
              <a:tabLst/>
              <a:defRPr/>
            </a:pPr>
            <a:endParaRPr lang="en-GB" sz="1100" i="0" u="none" strike="noStrike" kern="0" cap="none" spc="0" normalizeH="0" baseline="0" noProof="0" dirty="0">
              <a:ln>
                <a:noFill/>
              </a:ln>
              <a:solidFill>
                <a:srgbClr val="000000"/>
              </a:solidFill>
              <a:effectLst/>
              <a:uLnTx/>
              <a:uFillTx/>
              <a:latin typeface="Calibri" panose="020F0502020204030204"/>
              <a:cs typeface="Calibri"/>
            </a:endParaRPr>
          </a:p>
        </p:txBody>
      </p:sp>
      <p:sp>
        <p:nvSpPr>
          <p:cNvPr id="9" name="Rectangle 8">
            <a:extLst>
              <a:ext uri="{FF2B5EF4-FFF2-40B4-BE49-F238E27FC236}">
                <a16:creationId xmlns:a16="http://schemas.microsoft.com/office/drawing/2014/main" id="{516341DE-7EC7-6BF6-E326-4DB2970AF9CE}"/>
              </a:ext>
            </a:extLst>
          </p:cNvPr>
          <p:cNvSpPr/>
          <p:nvPr/>
        </p:nvSpPr>
        <p:spPr>
          <a:xfrm>
            <a:off x="4883200" y="915720"/>
            <a:ext cx="2211511" cy="594621"/>
          </a:xfrm>
          <a:prstGeom prst="rect">
            <a:avLst/>
          </a:prstGeom>
          <a:solidFill>
            <a:schemeClr val="accent3"/>
          </a:solidFill>
          <a:ln w="12700" cap="flat" cmpd="sng" algn="ctr">
            <a:solidFill>
              <a:schemeClr val="accent3"/>
            </a:solidFill>
            <a:prstDash val="solid"/>
            <a:miter lim="800000"/>
          </a:ln>
          <a:effectLst/>
        </p:spPr>
        <p:txBody>
          <a:bodyPr lIns="91440" tIns="45720" rIns="91440" bIns="45720" rtlCol="0" anchor="ctr"/>
          <a:lstStyle/>
          <a:p>
            <a:pPr algn="ctr" defTabSz="457200">
              <a:defRPr/>
            </a:pPr>
            <a:r>
              <a:rPr lang="en-GB" sz="1400" b="1">
                <a:solidFill>
                  <a:schemeClr val="bg1"/>
                </a:solidFill>
                <a:latin typeface="Arial" panose="020B0604020202020204"/>
              </a:rPr>
              <a:t>3. Supporting Practice Resilience</a:t>
            </a:r>
            <a:endParaRPr lang="en-US">
              <a:solidFill>
                <a:schemeClr val="bg1"/>
              </a:solidFill>
              <a:cs typeface="Arial" panose="020B0604020202020204"/>
            </a:endParaRPr>
          </a:p>
        </p:txBody>
      </p:sp>
      <p:sp>
        <p:nvSpPr>
          <p:cNvPr id="10" name="Rectangle 9">
            <a:extLst>
              <a:ext uri="{FF2B5EF4-FFF2-40B4-BE49-F238E27FC236}">
                <a16:creationId xmlns:a16="http://schemas.microsoft.com/office/drawing/2014/main" id="{8D21326C-9911-FAF9-0D57-8C60729DA3A2}"/>
              </a:ext>
            </a:extLst>
          </p:cNvPr>
          <p:cNvSpPr/>
          <p:nvPr/>
        </p:nvSpPr>
        <p:spPr>
          <a:xfrm>
            <a:off x="4884387" y="1508549"/>
            <a:ext cx="2221775" cy="4517653"/>
          </a:xfrm>
          <a:prstGeom prst="rect">
            <a:avLst/>
          </a:prstGeom>
          <a:ln>
            <a:solidFill>
              <a:schemeClr val="accent3"/>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t" anchorCtr="0"/>
          <a:lstStyle/>
          <a:p>
            <a:pPr marL="171450" indent="-171450" defTabSz="457200">
              <a:buFont typeface="Arial,Sans-Serif" panose="020B0604020202020204" pitchFamily="34" charset="0"/>
              <a:buChar char="•"/>
              <a:defRPr/>
            </a:pPr>
            <a:r>
              <a:rPr lang="en-GB" sz="1100" dirty="0">
                <a:solidFill>
                  <a:srgbClr val="000000"/>
                </a:solidFill>
                <a:latin typeface="Arial"/>
                <a:cs typeface="Arial"/>
              </a:rPr>
              <a:t>Sussex Dental Workforce Survey</a:t>
            </a:r>
            <a:endParaRPr lang="en-US" sz="1100" dirty="0">
              <a:solidFill>
                <a:srgbClr val="000000"/>
              </a:solidFill>
              <a:latin typeface="Arial"/>
              <a:cs typeface="Arial"/>
            </a:endParaRPr>
          </a:p>
          <a:p>
            <a:pPr marL="285750" indent="-285750" defTabSz="457200">
              <a:buFont typeface="Arial" panose="020B0604020202020204" pitchFamily="34" charset="0"/>
              <a:buChar char="•"/>
              <a:defRPr/>
            </a:pPr>
            <a:endParaRPr lang="en-GB" sz="1100" dirty="0">
              <a:solidFill>
                <a:srgbClr val="000000"/>
              </a:solidFill>
              <a:latin typeface="Arial" panose="020B0604020202020204" pitchFamily="34" charset="0"/>
              <a:cs typeface="Arial"/>
            </a:endParaRPr>
          </a:p>
          <a:p>
            <a:pPr marL="171450" indent="-171450" defTabSz="457200">
              <a:buFont typeface="Arial,Sans-Serif" panose="020B0604020202020204" pitchFamily="34" charset="0"/>
              <a:buChar char="•"/>
              <a:defRPr/>
            </a:pPr>
            <a:r>
              <a:rPr lang="en-GB" sz="1100" dirty="0">
                <a:solidFill>
                  <a:srgbClr val="000000"/>
                </a:solidFill>
                <a:latin typeface="Arial"/>
                <a:cs typeface="Arial"/>
              </a:rPr>
              <a:t>Collaborative workforce development initiatives</a:t>
            </a:r>
            <a:endParaRPr lang="en-US" sz="1100" dirty="0">
              <a:solidFill>
                <a:srgbClr val="000000"/>
              </a:solidFill>
              <a:latin typeface="Arial"/>
              <a:cs typeface="Arial"/>
            </a:endParaRPr>
          </a:p>
          <a:p>
            <a:pPr marL="285750" indent="-285750" defTabSz="457200">
              <a:buFont typeface="Arial" panose="020B0604020202020204" pitchFamily="34" charset="0"/>
              <a:buChar char="•"/>
              <a:defRPr/>
            </a:pPr>
            <a:endParaRPr lang="en-GB" sz="1100" dirty="0">
              <a:solidFill>
                <a:srgbClr val="000000"/>
              </a:solidFill>
              <a:latin typeface="Arial" panose="020B0604020202020204" pitchFamily="34" charset="0"/>
              <a:cs typeface="Arial"/>
            </a:endParaRPr>
          </a:p>
          <a:p>
            <a:pPr marL="171450" indent="-171450" defTabSz="457200">
              <a:buFont typeface="Arial,Sans-Serif" panose="020B0604020202020204" pitchFamily="34" charset="0"/>
              <a:buChar char="•"/>
              <a:defRPr/>
            </a:pPr>
            <a:r>
              <a:rPr lang="en-GB" sz="1100" dirty="0">
                <a:solidFill>
                  <a:srgbClr val="000000"/>
                </a:solidFill>
                <a:latin typeface="Arial"/>
                <a:cs typeface="Arial"/>
              </a:rPr>
              <a:t>Performance dashboard to monitor delivery by LA area </a:t>
            </a:r>
          </a:p>
          <a:p>
            <a:pPr defTabSz="457200">
              <a:defRPr/>
            </a:pPr>
            <a:endParaRPr lang="en-GB" sz="1100" dirty="0">
              <a:solidFill>
                <a:srgbClr val="000000"/>
              </a:solidFill>
              <a:latin typeface="Arial" panose="020B0604020202020204" pitchFamily="34" charset="0"/>
              <a:cs typeface="Arial"/>
            </a:endParaRPr>
          </a:p>
          <a:p>
            <a:pPr marL="171450" indent="-171450" defTabSz="457200">
              <a:buFont typeface="Arial,Sans-Serif" panose="020B0604020202020204" pitchFamily="34" charset="0"/>
              <a:buChar char="•"/>
              <a:defRPr/>
            </a:pPr>
            <a:r>
              <a:rPr lang="en-GB" sz="1100" dirty="0">
                <a:solidFill>
                  <a:srgbClr val="000000"/>
                </a:solidFill>
                <a:latin typeface="Arial"/>
                <a:cs typeface="Arial"/>
              </a:rPr>
              <a:t>Use flexible commissioning guidance to enhance practice resilience based </a:t>
            </a:r>
            <a:r>
              <a:rPr lang="en-GB" sz="1100" dirty="0">
                <a:solidFill>
                  <a:schemeClr val="tx1"/>
                </a:solidFill>
                <a:latin typeface="Arial"/>
                <a:cs typeface="Arial"/>
              </a:rPr>
              <a:t>on South East framework principles</a:t>
            </a:r>
          </a:p>
          <a:p>
            <a:pPr marL="171450" marR="0" lvl="0" indent="-171450" algn="l" defTabSz="457200">
              <a:lnSpc>
                <a:spcPct val="100000"/>
              </a:lnSpc>
              <a:spcBef>
                <a:spcPts val="0"/>
              </a:spcBef>
              <a:spcAft>
                <a:spcPts val="0"/>
              </a:spcAft>
              <a:buClrTx/>
              <a:buSzTx/>
              <a:buFont typeface="Arial" panose="020B0604020202020204" pitchFamily="34" charset="0"/>
              <a:buChar char="•"/>
              <a:tabLst/>
              <a:defRPr/>
            </a:pPr>
            <a:endParaRPr lang="en-GB" sz="1100" dirty="0">
              <a:solidFill>
                <a:srgbClr val="000000"/>
              </a:solidFill>
              <a:latin typeface="Arial" panose="020B0604020202020204" pitchFamily="34" charset="0"/>
              <a:cs typeface="Arial"/>
            </a:endParaRPr>
          </a:p>
        </p:txBody>
      </p:sp>
      <p:sp>
        <p:nvSpPr>
          <p:cNvPr id="11" name="Rectangle 10">
            <a:extLst>
              <a:ext uri="{FF2B5EF4-FFF2-40B4-BE49-F238E27FC236}">
                <a16:creationId xmlns:a16="http://schemas.microsoft.com/office/drawing/2014/main" id="{AC2A6D26-D417-B939-6DB5-D61AE6129C41}"/>
              </a:ext>
            </a:extLst>
          </p:cNvPr>
          <p:cNvSpPr/>
          <p:nvPr/>
        </p:nvSpPr>
        <p:spPr>
          <a:xfrm>
            <a:off x="7211696" y="919937"/>
            <a:ext cx="2168845" cy="588611"/>
          </a:xfrm>
          <a:prstGeom prst="rect">
            <a:avLst/>
          </a:prstGeom>
          <a:solidFill>
            <a:schemeClr val="accent4"/>
          </a:solidFill>
          <a:ln w="12700" cap="flat" cmpd="sng" algn="ctr">
            <a:solidFill>
              <a:schemeClr val="accent4"/>
            </a:solidFill>
            <a:prstDash val="solid"/>
            <a:miter lim="800000"/>
          </a:ln>
          <a:effectLst/>
        </p:spPr>
        <p:txBody>
          <a:bodyPr lIns="91440" tIns="45720" rIns="91440" bIns="45720" rtlCol="0" anchor="ctr"/>
          <a:lstStyle/>
          <a:p>
            <a:pPr algn="ctr" defTabSz="457200">
              <a:defRPr/>
            </a:pPr>
            <a:r>
              <a:rPr lang="en-GB" sz="1400" b="1" dirty="0">
                <a:solidFill>
                  <a:prstClr val="white"/>
                </a:solidFill>
                <a:latin typeface="Arial" panose="020B0604020202020204"/>
              </a:rPr>
              <a:t>4. Quality Improvement/ </a:t>
            </a:r>
            <a:endParaRPr lang="en-US" sz="1400" dirty="0">
              <a:solidFill>
                <a:prstClr val="white"/>
              </a:solidFill>
              <a:latin typeface="Arial" panose="020B0604020202020204"/>
            </a:endParaRPr>
          </a:p>
          <a:p>
            <a:pPr algn="ctr" defTabSz="457200">
              <a:defRPr/>
            </a:pPr>
            <a:r>
              <a:rPr lang="en-GB" sz="1400" b="1" dirty="0">
                <a:solidFill>
                  <a:prstClr val="white"/>
                </a:solidFill>
                <a:latin typeface="Arial" panose="020B0604020202020204"/>
              </a:rPr>
              <a:t>Clinical Service Review</a:t>
            </a:r>
            <a:endParaRPr lang="en-GB" dirty="0">
              <a:solidFill>
                <a:prstClr val="white"/>
              </a:solidFill>
              <a:ea typeface="+mn-ea"/>
              <a:cs typeface="+mn-cs"/>
            </a:endParaRPr>
          </a:p>
        </p:txBody>
      </p:sp>
      <p:sp>
        <p:nvSpPr>
          <p:cNvPr id="14" name="Rectangle 13">
            <a:extLst>
              <a:ext uri="{FF2B5EF4-FFF2-40B4-BE49-F238E27FC236}">
                <a16:creationId xmlns:a16="http://schemas.microsoft.com/office/drawing/2014/main" id="{0CFB252C-3154-0926-0753-D58F93F62002}"/>
              </a:ext>
            </a:extLst>
          </p:cNvPr>
          <p:cNvSpPr/>
          <p:nvPr/>
        </p:nvSpPr>
        <p:spPr>
          <a:xfrm>
            <a:off x="7220043" y="1514191"/>
            <a:ext cx="2161518" cy="4521229"/>
          </a:xfrm>
          <a:prstGeom prst="rect">
            <a:avLst/>
          </a:prstGeom>
          <a:noFill/>
          <a:ln w="28575" cap="flat" cmpd="sng" algn="ctr">
            <a:solidFill>
              <a:schemeClr val="accent4"/>
            </a:solidFill>
            <a:prstDash val="solid"/>
            <a:miter lim="800000"/>
          </a:ln>
          <a:effectLst/>
        </p:spPr>
        <p:txBody>
          <a:bodyPr lIns="91440" tIns="45720" rIns="91440" bIns="45720" rtlCol="0" anchor="t" anchorCtr="0"/>
          <a:lstStyle/>
          <a:p>
            <a:pPr marL="171450" indent="-171450" defTabSz="457200">
              <a:buFont typeface="Arial,Sans-Serif" panose="020B0604020202020204" pitchFamily="34" charset="0"/>
              <a:buChar char="•"/>
              <a:defRPr/>
            </a:pPr>
            <a:r>
              <a:rPr lang="en-GB" sz="1100" kern="0" dirty="0">
                <a:latin typeface="Arial"/>
                <a:cs typeface="Arial"/>
              </a:rPr>
              <a:t>Commissioned dental service procurement pipeline</a:t>
            </a:r>
            <a:endParaRPr lang="en-US" sz="1100" kern="0" dirty="0">
              <a:solidFill>
                <a:prstClr val="black"/>
              </a:solidFill>
              <a:latin typeface="Arial"/>
              <a:cs typeface="Arial"/>
            </a:endParaRPr>
          </a:p>
          <a:p>
            <a:pPr marL="285750" indent="-285750" defTabSz="457200">
              <a:buFont typeface="Arial" panose="020B0604020202020204" pitchFamily="34" charset="0"/>
              <a:buChar char="•"/>
              <a:defRPr/>
            </a:pPr>
            <a:endParaRPr lang="en-GB" sz="1100" kern="0" dirty="0">
              <a:solidFill>
                <a:prstClr val="black"/>
              </a:solidFill>
              <a:latin typeface="Arial"/>
              <a:cs typeface="Arial"/>
            </a:endParaRPr>
          </a:p>
          <a:p>
            <a:pPr marL="171450" indent="-171450" defTabSz="457200">
              <a:buFont typeface="Arial,Sans-Serif" panose="020B0604020202020204" pitchFamily="34" charset="0"/>
              <a:buChar char="•"/>
              <a:defRPr/>
            </a:pPr>
            <a:r>
              <a:rPr lang="en-GB" sz="1100" kern="0" dirty="0">
                <a:latin typeface="Arial"/>
                <a:cs typeface="Arial"/>
              </a:rPr>
              <a:t>Clinical Service Reviews:</a:t>
            </a:r>
            <a:endParaRPr lang="en-US" sz="1100" kern="0" dirty="0">
              <a:solidFill>
                <a:prstClr val="black"/>
              </a:solidFill>
              <a:latin typeface="Arial"/>
              <a:cs typeface="Arial"/>
            </a:endParaRPr>
          </a:p>
          <a:p>
            <a:pPr marL="356870" indent="-174625" defTabSz="457200">
              <a:buAutoNum type="arabicPeriod"/>
              <a:defRPr/>
            </a:pPr>
            <a:r>
              <a:rPr lang="en-GB" sz="1100" kern="0" dirty="0">
                <a:latin typeface="Arial"/>
                <a:cs typeface="Arial"/>
              </a:rPr>
              <a:t>Special Care and Paediatric Dentistry (SCPD)</a:t>
            </a:r>
            <a:endParaRPr lang="en-GB" sz="1100" kern="0" dirty="0">
              <a:solidFill>
                <a:prstClr val="black"/>
              </a:solidFill>
              <a:latin typeface="Arial"/>
              <a:cs typeface="Arial"/>
            </a:endParaRPr>
          </a:p>
          <a:p>
            <a:pPr marL="356870" indent="-174625" defTabSz="457200">
              <a:buAutoNum type="arabicPeriod"/>
              <a:defRPr/>
            </a:pPr>
            <a:r>
              <a:rPr lang="en-GB" sz="1100" kern="0" dirty="0">
                <a:latin typeface="Arial"/>
                <a:cs typeface="Arial"/>
              </a:rPr>
              <a:t>Sedation services</a:t>
            </a:r>
            <a:endParaRPr lang="en-GB" sz="1100" kern="0" dirty="0">
              <a:solidFill>
                <a:prstClr val="black"/>
              </a:solidFill>
              <a:latin typeface="Arial"/>
              <a:cs typeface="Arial"/>
            </a:endParaRPr>
          </a:p>
          <a:p>
            <a:pPr marL="356870" indent="-174625" defTabSz="457200">
              <a:buAutoNum type="arabicPeriod"/>
              <a:defRPr/>
            </a:pPr>
            <a:r>
              <a:rPr lang="en-GB" sz="1100" kern="0" dirty="0">
                <a:latin typeface="Arial"/>
                <a:cs typeface="Arial"/>
              </a:rPr>
              <a:t>Unscheduled dental care</a:t>
            </a:r>
            <a:endParaRPr lang="en-GB" sz="1100" kern="0" dirty="0">
              <a:solidFill>
                <a:prstClr val="black"/>
              </a:solidFill>
              <a:latin typeface="Arial"/>
              <a:cs typeface="Arial"/>
            </a:endParaRPr>
          </a:p>
          <a:p>
            <a:pPr marL="356870" indent="-174625" defTabSz="457200">
              <a:buAutoNum type="arabicPeriod"/>
              <a:defRPr/>
            </a:pPr>
            <a:r>
              <a:rPr lang="en-GB" sz="1100" kern="0" dirty="0">
                <a:latin typeface="Arial"/>
                <a:cs typeface="Arial"/>
              </a:rPr>
              <a:t>Oral Surgery</a:t>
            </a:r>
            <a:endParaRPr lang="en-GB" sz="1100" kern="0" dirty="0">
              <a:solidFill>
                <a:prstClr val="black"/>
              </a:solidFill>
              <a:latin typeface="Arial"/>
              <a:cs typeface="Arial"/>
            </a:endParaRPr>
          </a:p>
          <a:p>
            <a:pPr marL="285750" indent="-285750" defTabSz="457200">
              <a:buFont typeface="Arial" panose="020B0604020202020204" pitchFamily="34" charset="0"/>
              <a:buChar char="•"/>
              <a:defRPr/>
            </a:pPr>
            <a:endParaRPr lang="en-GB" sz="1100" kern="0" dirty="0">
              <a:solidFill>
                <a:prstClr val="black"/>
              </a:solidFill>
              <a:latin typeface="Arial"/>
              <a:cs typeface="Arial"/>
            </a:endParaRPr>
          </a:p>
          <a:p>
            <a:pPr marL="171450" indent="-171450" defTabSz="457200">
              <a:buFont typeface="Arial,Sans-Serif" panose="020B0604020202020204" pitchFamily="34" charset="0"/>
              <a:buChar char="•"/>
              <a:defRPr/>
            </a:pPr>
            <a:r>
              <a:rPr lang="en-GB" sz="1100" kern="0" dirty="0">
                <a:latin typeface="Arial"/>
                <a:cs typeface="Arial"/>
              </a:rPr>
              <a:t>Options appraisal to inform future commissioning intentions</a:t>
            </a:r>
          </a:p>
          <a:p>
            <a:pPr defTabSz="457200">
              <a:defRPr/>
            </a:pPr>
            <a:endParaRPr lang="en-GB" sz="1100" kern="0" dirty="0">
              <a:solidFill>
                <a:prstClr val="black"/>
              </a:solidFill>
              <a:latin typeface="Arial"/>
              <a:cs typeface="Arial"/>
            </a:endParaRPr>
          </a:p>
          <a:p>
            <a:pPr marL="171450" indent="-171450" defTabSz="457200">
              <a:buFont typeface="Arial,Sans-Serif" panose="020B0604020202020204" pitchFamily="34" charset="0"/>
              <a:buChar char="•"/>
              <a:defRPr/>
            </a:pPr>
            <a:r>
              <a:rPr lang="en-GB" sz="1100" kern="0" dirty="0">
                <a:latin typeface="Arial"/>
                <a:cs typeface="Arial"/>
              </a:rPr>
              <a:t>Clinical service review and service development –recommissioning/ reconfiguration </a:t>
            </a:r>
            <a:endParaRPr lang="en-US" sz="1100" kern="0" dirty="0">
              <a:solidFill>
                <a:prstClr val="black"/>
              </a:solidFill>
              <a:latin typeface="Arial"/>
              <a:cs typeface="Arial"/>
            </a:endParaRPr>
          </a:p>
          <a:p>
            <a:pPr marL="285750" indent="-285750" defTabSz="457200">
              <a:buFont typeface="Arial" panose="020B0604020202020204" pitchFamily="34" charset="0"/>
              <a:buChar char="•"/>
              <a:defRPr/>
            </a:pPr>
            <a:endParaRPr lang="en-GB" sz="1100" kern="0" dirty="0">
              <a:solidFill>
                <a:prstClr val="black"/>
              </a:solidFill>
              <a:latin typeface="Arial"/>
              <a:cs typeface="Arial"/>
            </a:endParaRPr>
          </a:p>
          <a:p>
            <a:pPr marL="171450" indent="-171450" defTabSz="457200">
              <a:buFont typeface="Arial,Sans-Serif" panose="020B0604020202020204" pitchFamily="34" charset="0"/>
              <a:buChar char="•"/>
              <a:defRPr/>
            </a:pPr>
            <a:r>
              <a:rPr lang="en-GB" sz="1100" kern="0" dirty="0">
                <a:latin typeface="Arial"/>
                <a:cs typeface="Arial"/>
              </a:rPr>
              <a:t>Clinical Leadership support model </a:t>
            </a:r>
            <a:endParaRPr lang="en-GB" sz="1100" kern="0" dirty="0">
              <a:solidFill>
                <a:prstClr val="black"/>
              </a:solidFill>
              <a:latin typeface="Arial"/>
              <a:cs typeface="Arial"/>
            </a:endParaRPr>
          </a:p>
          <a:p>
            <a:pPr marL="171450" marR="0" lvl="0" indent="-171450" defTabSz="457200">
              <a:lnSpc>
                <a:spcPct val="100000"/>
              </a:lnSpc>
              <a:spcBef>
                <a:spcPts val="0"/>
              </a:spcBef>
              <a:spcAft>
                <a:spcPts val="0"/>
              </a:spcAft>
              <a:buClrTx/>
              <a:buSzTx/>
              <a:buFont typeface="Arial" panose="020B0604020202020204" pitchFamily="34" charset="0"/>
              <a:buChar char="•"/>
              <a:tabLst/>
              <a:defRPr/>
            </a:pPr>
            <a:endParaRPr lang="en-GB" sz="1100" b="0" i="0" u="none" strike="noStrike" kern="0" cap="none" spc="0" normalizeH="0" baseline="0" noProof="0" dirty="0">
              <a:ln>
                <a:noFill/>
              </a:ln>
              <a:solidFill>
                <a:prstClr val="black"/>
              </a:solidFill>
              <a:effectLst/>
              <a:uLnTx/>
              <a:uFillTx/>
              <a:latin typeface="Calibri" panose="020F0502020204030204"/>
              <a:cs typeface="Calibri"/>
            </a:endParaRPr>
          </a:p>
        </p:txBody>
      </p:sp>
      <p:sp>
        <p:nvSpPr>
          <p:cNvPr id="15" name="Rectangle 14">
            <a:extLst>
              <a:ext uri="{FF2B5EF4-FFF2-40B4-BE49-F238E27FC236}">
                <a16:creationId xmlns:a16="http://schemas.microsoft.com/office/drawing/2014/main" id="{4E01B2AF-04D7-CBF9-E00C-B06A7E9646A2}"/>
              </a:ext>
            </a:extLst>
          </p:cNvPr>
          <p:cNvSpPr/>
          <p:nvPr/>
        </p:nvSpPr>
        <p:spPr>
          <a:xfrm>
            <a:off x="9495442" y="922745"/>
            <a:ext cx="2577815" cy="590403"/>
          </a:xfrm>
          <a:prstGeom prst="rect">
            <a:avLst/>
          </a:prstGeom>
          <a:solidFill>
            <a:srgbClr val="379799"/>
          </a:solidFill>
          <a:ln w="12700" cap="flat" cmpd="sng" algn="ctr">
            <a:solidFill>
              <a:srgbClr val="379799"/>
            </a:solidFill>
            <a:prstDash val="solid"/>
            <a:miter lim="800000"/>
          </a:ln>
          <a:effectLst/>
        </p:spPr>
        <p:txBody>
          <a:bodyPr lIns="91440" tIns="45720" rIns="91440" bIns="45720" rtlCol="0" anchor="ctr"/>
          <a:lstStyle/>
          <a:p>
            <a:pPr algn="ctr" defTabSz="457200">
              <a:defRPr/>
            </a:pPr>
            <a:r>
              <a:rPr lang="en-GB" sz="1400" b="1" dirty="0">
                <a:solidFill>
                  <a:prstClr val="white"/>
                </a:solidFill>
                <a:latin typeface="Arial" panose="020B0604020202020204"/>
              </a:rPr>
              <a:t>5. Addressing Health Inequalities</a:t>
            </a:r>
            <a:endParaRPr lang="en-US" dirty="0">
              <a:solidFill>
                <a:prstClr val="white"/>
              </a:solidFill>
              <a:ea typeface="+mn-ea"/>
              <a:cs typeface="+mn-cs"/>
            </a:endParaRPr>
          </a:p>
        </p:txBody>
      </p:sp>
      <p:sp>
        <p:nvSpPr>
          <p:cNvPr id="16" name="Rectangle 15">
            <a:extLst>
              <a:ext uri="{FF2B5EF4-FFF2-40B4-BE49-F238E27FC236}">
                <a16:creationId xmlns:a16="http://schemas.microsoft.com/office/drawing/2014/main" id="{B776A67B-7176-59CC-D95A-BEF8D8444B6C}"/>
              </a:ext>
            </a:extLst>
          </p:cNvPr>
          <p:cNvSpPr/>
          <p:nvPr/>
        </p:nvSpPr>
        <p:spPr>
          <a:xfrm>
            <a:off x="9500258" y="1512339"/>
            <a:ext cx="2542657" cy="4513864"/>
          </a:xfrm>
          <a:prstGeom prst="rect">
            <a:avLst/>
          </a:prstGeom>
          <a:ln>
            <a:solidFill>
              <a:srgbClr val="379799"/>
            </a:solidFill>
          </a:ln>
        </p:spPr>
        <p:style>
          <a:lnRef idx="2">
            <a:schemeClr val="accent5"/>
          </a:lnRef>
          <a:fillRef idx="1">
            <a:schemeClr val="lt1"/>
          </a:fillRef>
          <a:effectRef idx="0">
            <a:schemeClr val="accent5"/>
          </a:effectRef>
          <a:fontRef idx="minor">
            <a:schemeClr val="dk1"/>
          </a:fontRef>
        </p:style>
        <p:txBody>
          <a:bodyPr lIns="91440" tIns="45720" rIns="91440" bIns="45720" rtlCol="0" anchor="t" anchorCtr="0"/>
          <a:lstStyle/>
          <a:p>
            <a:pPr marL="171450" indent="-171450" defTabSz="457200">
              <a:buFont typeface="Arial"/>
              <a:buChar char="•"/>
              <a:defRPr/>
            </a:pPr>
            <a:r>
              <a:rPr lang="en-GB" sz="1100" dirty="0">
                <a:solidFill>
                  <a:schemeClr val="tx1"/>
                </a:solidFill>
                <a:latin typeface="Arial"/>
                <a:ea typeface="Calibri" panose="020F0502020204030204" pitchFamily="34" charset="0"/>
                <a:cs typeface="Arial"/>
              </a:rPr>
              <a:t>Improve understanding of Sussex population oral health need</a:t>
            </a:r>
            <a:endParaRPr lang="en-US" sz="1100" dirty="0">
              <a:solidFill>
                <a:schemeClr val="tx1"/>
              </a:solidFill>
              <a:latin typeface="Arial" panose="020B0604020202020204" pitchFamily="34" charset="0"/>
              <a:ea typeface="Calibri" panose="020F0502020204030204" pitchFamily="34" charset="0"/>
              <a:cs typeface="Arial"/>
            </a:endParaRPr>
          </a:p>
          <a:p>
            <a:pPr defTabSz="457200">
              <a:defRPr/>
            </a:pPr>
            <a:endParaRPr lang="en-GB" sz="1100" dirty="0">
              <a:solidFill>
                <a:prstClr val="black"/>
              </a:solidFill>
              <a:latin typeface="Arial" panose="020B0604020202020204" pitchFamily="34" charset="0"/>
              <a:ea typeface="Calibri" panose="020F0502020204030204" pitchFamily="34" charset="0"/>
              <a:cs typeface="Arial"/>
            </a:endParaRPr>
          </a:p>
          <a:p>
            <a:pPr marL="171450" indent="-171450" defTabSz="457200">
              <a:buFont typeface="Arial" panose="020B0604020202020204" pitchFamily="34" charset="0"/>
              <a:buChar char="•"/>
              <a:defRPr/>
            </a:pPr>
            <a:r>
              <a:rPr lang="en-GB" sz="1100" dirty="0">
                <a:solidFill>
                  <a:schemeClr val="tx1"/>
                </a:solidFill>
                <a:ea typeface="+mn-lt"/>
                <a:cs typeface="+mn-lt"/>
              </a:rPr>
              <a:t>Develop pathways to address inequalities of oral health and dental access, applying a Making Every Contact Count (MECC) approach, based on public health prioritisation, within a prevention-based model</a:t>
            </a:r>
          </a:p>
          <a:p>
            <a:pPr defTabSz="457200">
              <a:defRPr/>
            </a:pPr>
            <a:endParaRPr lang="en-GB" sz="1100" dirty="0">
              <a:solidFill>
                <a:schemeClr val="tx1"/>
              </a:solidFill>
              <a:ea typeface="+mn-lt"/>
              <a:cs typeface="+mn-lt"/>
            </a:endParaRPr>
          </a:p>
          <a:p>
            <a:pPr marL="171450" indent="-171450" defTabSz="457200">
              <a:buFont typeface="Arial" panose="020B0604020202020204" pitchFamily="34" charset="0"/>
              <a:buChar char="•"/>
              <a:defRPr/>
            </a:pPr>
            <a:r>
              <a:rPr lang="en-GB" sz="1100" dirty="0">
                <a:solidFill>
                  <a:schemeClr val="tx1"/>
                </a:solidFill>
                <a:ea typeface="+mn-lt"/>
                <a:cs typeface="+mn-lt"/>
              </a:rPr>
              <a:t>Scope opportunities for a Sussex Centre for Dental Development to enhance access and support sustained expansion of workforce supply and optimal use of skill mix to deliver new models of care.</a:t>
            </a:r>
          </a:p>
          <a:p>
            <a:pPr defTabSz="457200">
              <a:defRPr/>
            </a:pPr>
            <a:endParaRPr lang="en-GB" sz="1100" dirty="0">
              <a:solidFill>
                <a:schemeClr val="tx1"/>
              </a:solidFill>
              <a:latin typeface="Arial"/>
              <a:ea typeface="Calibri" panose="020F0502020204030204" pitchFamily="34" charset="0"/>
              <a:cs typeface="Arial"/>
            </a:endParaRPr>
          </a:p>
          <a:p>
            <a:pPr marL="171450" lvl="1" indent="-171450" defTabSz="457200">
              <a:buFont typeface="Arial"/>
              <a:buChar char="•"/>
              <a:defRPr/>
            </a:pPr>
            <a:r>
              <a:rPr lang="en-GB" sz="1100" dirty="0">
                <a:solidFill>
                  <a:schemeClr val="tx1"/>
                </a:solidFill>
                <a:latin typeface="Arial"/>
                <a:ea typeface="Calibri" panose="020F0502020204030204" pitchFamily="34" charset="0"/>
                <a:cs typeface="Arial"/>
              </a:rPr>
              <a:t>Align local activities with national oral health promotion campaigns</a:t>
            </a:r>
          </a:p>
          <a:p>
            <a:pPr marL="0" lvl="1" defTabSz="457200">
              <a:defRPr/>
            </a:pPr>
            <a:endParaRPr lang="en-GB" sz="1100" dirty="0">
              <a:solidFill>
                <a:schemeClr val="tx1"/>
              </a:solidFill>
              <a:latin typeface="Arial"/>
              <a:ea typeface="Calibri" panose="020F0502020204030204" pitchFamily="34" charset="0"/>
              <a:cs typeface="Arial"/>
            </a:endParaRPr>
          </a:p>
          <a:p>
            <a:pPr defTabSz="457200">
              <a:defRPr/>
            </a:pPr>
            <a:endParaRPr lang="en-GB" sz="1200" dirty="0">
              <a:solidFill>
                <a:prstClr val="black"/>
              </a:solidFill>
              <a:latin typeface="Arial" panose="020B0604020202020204" pitchFamily="34" charset="0"/>
              <a:ea typeface="Calibri" panose="020F0502020204030204" pitchFamily="34" charset="0"/>
              <a:cs typeface="Arial"/>
            </a:endParaRPr>
          </a:p>
          <a:p>
            <a:pPr marL="171450" marR="0" lvl="0" indent="-171450" algn="l" defTabSz="457200">
              <a:lnSpc>
                <a:spcPct val="100000"/>
              </a:lnSpc>
              <a:spcBef>
                <a:spcPts val="0"/>
              </a:spcBef>
              <a:spcAft>
                <a:spcPts val="0"/>
              </a:spcAft>
              <a:buClrTx/>
              <a:buSzTx/>
              <a:buFont typeface="Arial" panose="020B0604020202020204" pitchFamily="34" charset="0"/>
              <a:buChar char="•"/>
              <a:tabLst/>
              <a:defRPr/>
            </a:pPr>
            <a:endParaRPr lang="en-GB" sz="12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a:endParaRPr>
          </a:p>
        </p:txBody>
      </p:sp>
    </p:spTree>
    <p:extLst>
      <p:ext uri="{BB962C8B-B14F-4D97-AF65-F5344CB8AC3E}">
        <p14:creationId xmlns:p14="http://schemas.microsoft.com/office/powerpoint/2010/main" val="29738451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843ED7-CE21-D32C-8194-477C68473D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F620E3-74CB-AAFB-A769-148813D9BB15}"/>
              </a:ext>
            </a:extLst>
          </p:cNvPr>
          <p:cNvSpPr>
            <a:spLocks noGrp="1"/>
          </p:cNvSpPr>
          <p:nvPr>
            <p:ph type="ctrTitle"/>
          </p:nvPr>
        </p:nvSpPr>
        <p:spPr>
          <a:xfrm>
            <a:off x="260657" y="264315"/>
            <a:ext cx="11263745" cy="599917"/>
          </a:xfrm>
        </p:spPr>
        <p:txBody>
          <a:bodyPr lIns="0" tIns="0" rIns="0" bIns="0" anchor="t"/>
          <a:lstStyle/>
          <a:p>
            <a:r>
              <a:rPr lang="en-GB" dirty="0">
                <a:solidFill>
                  <a:srgbClr val="0070C0"/>
                </a:solidFill>
                <a:cs typeface="Arial"/>
              </a:rPr>
              <a:t>Achievements in the last 18 months </a:t>
            </a:r>
          </a:p>
        </p:txBody>
      </p:sp>
      <p:sp>
        <p:nvSpPr>
          <p:cNvPr id="3" name="Text Placeholder 2">
            <a:extLst>
              <a:ext uri="{FF2B5EF4-FFF2-40B4-BE49-F238E27FC236}">
                <a16:creationId xmlns:a16="http://schemas.microsoft.com/office/drawing/2014/main" id="{999ADA15-9B41-2A82-6DCE-59C207B5C4DD}"/>
              </a:ext>
            </a:extLst>
          </p:cNvPr>
          <p:cNvSpPr>
            <a:spLocks noGrp="1"/>
          </p:cNvSpPr>
          <p:nvPr>
            <p:ph type="body" sz="quarter" idx="10"/>
          </p:nvPr>
        </p:nvSpPr>
        <p:spPr>
          <a:xfrm>
            <a:off x="402029" y="864232"/>
            <a:ext cx="11387941" cy="5608930"/>
          </a:xfrm>
        </p:spPr>
        <p:txBody>
          <a:bodyPr vert="horz" lIns="0" tIns="0" rIns="0" bIns="0" anchor="t"/>
          <a:lstStyle/>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New contracts procured, e.g. Worthing &amp; Brighton </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Implemented a new initiative to rapidly procure more permanent activity in targeted areas, e.g. Lewes</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Commissioned temporary activity, e.g. Mid Sussex</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Agreed contractual over-performance of up to 10% for providers with capacity</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Tested an alternative approach to provide Urgent Dental Care and Stabilisation (UDCS) with 10 providers in areas of highest need</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Expanded the UDCS programme to cover Sussex with around 70 sessions (approx. 490 extra appointments) to be delivered per week</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Introduced the new national patient premium across Sussex (from March 2024)</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Uplifted the minimum UDA value from £23 to £28</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Implemented a ‘golden hello’ Dental Recruitment Incentive Scheme (DRIS) in targeted areas</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Started work with system partners to develop the dental workforce and enhance access to NHS dental care within a Sussex Centre for Dental Development</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Worked with public health system partners, clinical leaders and dental professionals to plan delivery of initiatives aimed at improving the oral health of children and young people</a:t>
            </a:r>
          </a:p>
          <a:p>
            <a:pPr marL="342900" indent="-342900" fontAlgn="base">
              <a:lnSpc>
                <a:spcPct val="115000"/>
              </a:lnSpc>
              <a:buFont typeface="Symbol" panose="05050102010706020507" pitchFamily="18" charset="2"/>
              <a:buChar char=""/>
            </a:pPr>
            <a:r>
              <a:rPr lang="en-GB" kern="100" dirty="0">
                <a:solidFill>
                  <a:schemeClr val="tx1"/>
                </a:solidFill>
                <a:latin typeface="Arial" panose="020B0604020202020204" pitchFamily="34" charset="0"/>
                <a:cs typeface="Times New Roman" panose="02020603050405020304" pitchFamily="18" charset="0"/>
              </a:rPr>
              <a:t>Developed </a:t>
            </a:r>
            <a:r>
              <a:rPr lang="en-GB" sz="1800" dirty="0">
                <a:solidFill>
                  <a:schemeClr val="tx1"/>
                </a:solidFill>
                <a:ea typeface="MS PGothic"/>
                <a:cs typeface="Arial"/>
              </a:rPr>
              <a:t>data and insight to understand the current and future oral health needs of the Sussex population</a:t>
            </a:r>
          </a:p>
          <a:p>
            <a:pPr marL="1028700" lvl="1"/>
            <a:endParaRPr lang="en-GB" sz="1600" b="1" dirty="0">
              <a:solidFill>
                <a:schemeClr val="tx1"/>
              </a:solidFill>
              <a:ea typeface="MS PGothic"/>
              <a:cs typeface="Arial"/>
            </a:endParaRPr>
          </a:p>
          <a:p>
            <a:endParaRPr lang="en-GB" sz="1100" dirty="0">
              <a:solidFill>
                <a:schemeClr val="tx1"/>
              </a:solidFill>
              <a:ea typeface="MS PGothic"/>
              <a:cs typeface="Arial"/>
            </a:endParaRPr>
          </a:p>
          <a:p>
            <a:endParaRPr lang="en-GB" sz="1100" dirty="0">
              <a:solidFill>
                <a:schemeClr val="tx1"/>
              </a:solidFill>
              <a:ea typeface="MS PGothic"/>
              <a:cs typeface="Arial"/>
            </a:endParaRPr>
          </a:p>
          <a:p>
            <a:endParaRPr lang="en-GB" sz="1600" dirty="0">
              <a:solidFill>
                <a:schemeClr val="tx1"/>
              </a:solidFill>
              <a:ea typeface="MS PGothic"/>
              <a:cs typeface="Arial"/>
            </a:endParaRPr>
          </a:p>
          <a:p>
            <a:pPr marL="285750"/>
            <a:endParaRPr lang="en-GB" sz="1600" b="1" dirty="0">
              <a:solidFill>
                <a:schemeClr val="tx1"/>
              </a:solidFill>
              <a:ea typeface="MS PGothic"/>
              <a:cs typeface="Arial"/>
            </a:endParaRPr>
          </a:p>
          <a:p>
            <a:pPr marL="285750"/>
            <a:endParaRPr lang="en-GB" sz="1600" b="1" dirty="0">
              <a:solidFill>
                <a:schemeClr val="tx1"/>
              </a:solidFill>
              <a:ea typeface="MS PGothic"/>
              <a:cs typeface="Arial"/>
            </a:endParaRPr>
          </a:p>
          <a:p>
            <a:pPr marL="571500" indent="-285750">
              <a:buChar char="•"/>
            </a:pPr>
            <a:endParaRPr lang="en-GB" sz="1600" dirty="0">
              <a:solidFill>
                <a:schemeClr val="tx1"/>
              </a:solidFill>
              <a:ea typeface="MS PGothic"/>
              <a:cs typeface="Arial"/>
            </a:endParaRPr>
          </a:p>
          <a:p>
            <a:pPr marL="285750"/>
            <a:endParaRPr lang="en-GB" sz="1600" dirty="0">
              <a:solidFill>
                <a:schemeClr val="tx1"/>
              </a:solidFill>
              <a:ea typeface="MS PGothic"/>
              <a:cs typeface="Arial"/>
            </a:endParaRPr>
          </a:p>
          <a:p>
            <a:pPr marL="285750"/>
            <a:endParaRPr lang="en-GB" sz="1600" dirty="0">
              <a:solidFill>
                <a:schemeClr val="tx1"/>
              </a:solidFill>
              <a:ea typeface="MS PGothic"/>
              <a:cs typeface="Arial"/>
            </a:endParaRPr>
          </a:p>
          <a:p>
            <a:pPr marL="285750"/>
            <a:endParaRPr lang="en-GB" sz="1600" dirty="0">
              <a:solidFill>
                <a:srgbClr val="000000"/>
              </a:solidFill>
              <a:ea typeface="MS PGothic"/>
              <a:cs typeface="Arial"/>
            </a:endParaRPr>
          </a:p>
          <a:p>
            <a:pPr marL="285750"/>
            <a:endParaRPr lang="en-GB" sz="1600" dirty="0">
              <a:solidFill>
                <a:srgbClr val="000000"/>
              </a:solidFill>
              <a:ea typeface="MS PGothic"/>
              <a:cs typeface="Arial"/>
            </a:endParaRPr>
          </a:p>
          <a:p>
            <a:pPr marL="571500" indent="-285750">
              <a:buFont typeface="Arial" panose="020B0604020202020204" pitchFamily="34" charset="0"/>
              <a:buChar char="•"/>
            </a:pPr>
            <a:endParaRPr lang="en-GB" sz="1600" dirty="0">
              <a:solidFill>
                <a:srgbClr val="000000"/>
              </a:solidFill>
              <a:ea typeface="MS PGothic"/>
              <a:cs typeface="Arial"/>
            </a:endParaRPr>
          </a:p>
          <a:p>
            <a:pPr>
              <a:buFont typeface="Arial" panose="020B0604020202020204" pitchFamily="34" charset="0"/>
              <a:buChar char="•"/>
            </a:pPr>
            <a:endParaRPr lang="en-GB" dirty="0">
              <a:solidFill>
                <a:srgbClr val="222222"/>
              </a:solidFill>
              <a:latin typeface="Verdana"/>
              <a:ea typeface="Verdana"/>
              <a:cs typeface="Times New Roman" panose="02020603050405020304" pitchFamily="18" charset="0"/>
            </a:endParaRPr>
          </a:p>
          <a:p>
            <a:pPr lvl="1">
              <a:buFont typeface="Arial" panose="020B0604020202020204" pitchFamily="34" charset="0"/>
              <a:buChar char="•"/>
            </a:pPr>
            <a:endParaRPr lang="en-GB" sz="1600" dirty="0">
              <a:solidFill>
                <a:srgbClr val="000000"/>
              </a:solidFill>
              <a:ea typeface="Verdana"/>
              <a:cs typeface="Times New Roman" panose="02020603050405020304" pitchFamily="18" charset="0"/>
            </a:endParaRPr>
          </a:p>
          <a:p>
            <a:endParaRPr lang="en-GB" sz="1600" dirty="0">
              <a:ea typeface="Verdana"/>
              <a:cs typeface="Arial"/>
            </a:endParaRPr>
          </a:p>
        </p:txBody>
      </p:sp>
    </p:spTree>
    <p:extLst>
      <p:ext uri="{BB962C8B-B14F-4D97-AF65-F5344CB8AC3E}">
        <p14:creationId xmlns:p14="http://schemas.microsoft.com/office/powerpoint/2010/main" val="2146391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D74BFE2-1525-51F7-5FBB-B56F262BAEF9}"/>
              </a:ext>
            </a:extLst>
          </p:cNvPr>
          <p:cNvSpPr>
            <a:spLocks noGrp="1"/>
          </p:cNvSpPr>
          <p:nvPr>
            <p:ph type="ctrTitle"/>
          </p:nvPr>
        </p:nvSpPr>
        <p:spPr>
          <a:xfrm>
            <a:off x="330566" y="303959"/>
            <a:ext cx="10262727" cy="586392"/>
          </a:xfrm>
        </p:spPr>
        <p:txBody>
          <a:bodyPr/>
          <a:lstStyle/>
          <a:p>
            <a:r>
              <a:rPr lang="en-GB" dirty="0">
                <a:solidFill>
                  <a:srgbClr val="0070C0"/>
                </a:solidFill>
                <a:latin typeface="+mj-lt"/>
              </a:rPr>
              <a:t>Our response to the challenge  </a:t>
            </a:r>
          </a:p>
        </p:txBody>
      </p:sp>
      <p:sp>
        <p:nvSpPr>
          <p:cNvPr id="16" name="Text Placeholder 15">
            <a:extLst>
              <a:ext uri="{FF2B5EF4-FFF2-40B4-BE49-F238E27FC236}">
                <a16:creationId xmlns:a16="http://schemas.microsoft.com/office/drawing/2014/main" id="{637E83B3-9F31-EE23-B2DA-AC9FC43DF00D}"/>
              </a:ext>
            </a:extLst>
          </p:cNvPr>
          <p:cNvSpPr>
            <a:spLocks noGrp="1"/>
          </p:cNvSpPr>
          <p:nvPr>
            <p:ph type="body" sz="quarter" idx="11"/>
          </p:nvPr>
        </p:nvSpPr>
        <p:spPr>
          <a:xfrm>
            <a:off x="471946" y="743753"/>
            <a:ext cx="10947421" cy="4082735"/>
          </a:xfrm>
        </p:spPr>
        <p:txBody>
          <a:bodyPr/>
          <a:lstStyle/>
          <a:p>
            <a:pPr algn="l">
              <a:spcAft>
                <a:spcPts val="6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graphicFrame>
        <p:nvGraphicFramePr>
          <p:cNvPr id="4" name="Table 3">
            <a:extLst>
              <a:ext uri="{FF2B5EF4-FFF2-40B4-BE49-F238E27FC236}">
                <a16:creationId xmlns:a16="http://schemas.microsoft.com/office/drawing/2014/main" id="{077524DD-E054-CBB4-830A-3B6D2B30240B}"/>
              </a:ext>
            </a:extLst>
          </p:cNvPr>
          <p:cNvGraphicFramePr>
            <a:graphicFrameLocks noGrp="1"/>
          </p:cNvGraphicFramePr>
          <p:nvPr>
            <p:extLst>
              <p:ext uri="{D42A27DB-BD31-4B8C-83A1-F6EECF244321}">
                <p14:modId xmlns:p14="http://schemas.microsoft.com/office/powerpoint/2010/main" val="924056705"/>
              </p:ext>
            </p:extLst>
          </p:nvPr>
        </p:nvGraphicFramePr>
        <p:xfrm>
          <a:off x="367862" y="1036949"/>
          <a:ext cx="11493571" cy="4726039"/>
        </p:xfrm>
        <a:graphic>
          <a:graphicData uri="http://schemas.openxmlformats.org/drawingml/2006/table">
            <a:tbl>
              <a:tblPr firstRow="1" bandRow="1">
                <a:tableStyleId>{5C22544A-7EE6-4342-B048-85BDC9FD1C3A}</a:tableStyleId>
              </a:tblPr>
              <a:tblGrid>
                <a:gridCol w="4014567">
                  <a:extLst>
                    <a:ext uri="{9D8B030D-6E8A-4147-A177-3AD203B41FA5}">
                      <a16:colId xmlns:a16="http://schemas.microsoft.com/office/drawing/2014/main" val="4219595183"/>
                    </a:ext>
                  </a:extLst>
                </a:gridCol>
                <a:gridCol w="4047893">
                  <a:extLst>
                    <a:ext uri="{9D8B030D-6E8A-4147-A177-3AD203B41FA5}">
                      <a16:colId xmlns:a16="http://schemas.microsoft.com/office/drawing/2014/main" val="863883887"/>
                    </a:ext>
                  </a:extLst>
                </a:gridCol>
                <a:gridCol w="3431111">
                  <a:extLst>
                    <a:ext uri="{9D8B030D-6E8A-4147-A177-3AD203B41FA5}">
                      <a16:colId xmlns:a16="http://schemas.microsoft.com/office/drawing/2014/main" val="1645519366"/>
                    </a:ext>
                  </a:extLst>
                </a:gridCol>
              </a:tblGrid>
              <a:tr h="380489">
                <a:tc>
                  <a:txBody>
                    <a:bodyPr/>
                    <a:lstStyle/>
                    <a:p>
                      <a:r>
                        <a:rPr lang="en-GB" dirty="0"/>
                        <a:t>Action</a:t>
                      </a:r>
                    </a:p>
                  </a:txBody>
                  <a:tcPr/>
                </a:tc>
                <a:tc>
                  <a:txBody>
                    <a:bodyPr/>
                    <a:lstStyle/>
                    <a:p>
                      <a:r>
                        <a:rPr lang="en-GB" dirty="0"/>
                        <a:t>Rationale</a:t>
                      </a:r>
                    </a:p>
                  </a:txBody>
                  <a:tcPr/>
                </a:tc>
                <a:tc>
                  <a:txBody>
                    <a:bodyPr/>
                    <a:lstStyle/>
                    <a:p>
                      <a:r>
                        <a:rPr lang="en-GB" dirty="0"/>
                        <a:t>Impact </a:t>
                      </a:r>
                    </a:p>
                  </a:txBody>
                  <a:tcPr/>
                </a:tc>
                <a:extLst>
                  <a:ext uri="{0D108BD9-81ED-4DB2-BD59-A6C34878D82A}">
                    <a16:rowId xmlns:a16="http://schemas.microsoft.com/office/drawing/2014/main" val="2282165465"/>
                  </a:ext>
                </a:extLst>
              </a:tr>
              <a:tr h="1802454">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solidFill>
                            <a:schemeClr val="tx1"/>
                          </a:solidFill>
                          <a:effectLst/>
                          <a:latin typeface="Arial" panose="020B0604020202020204" pitchFamily="34" charset="0"/>
                          <a:ea typeface="Arial" panose="020B0604020202020204" pitchFamily="34" charset="0"/>
                          <a:cs typeface="Arial" panose="020B0604020202020204" pitchFamily="34" charset="0"/>
                        </a:rPr>
                        <a:t>Geographically targeted re-procurement in areas experiencing the highest reduction of UDAs</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1800" b="1" dirty="0">
                          <a:solidFill>
                            <a:schemeClr val="tx1"/>
                          </a:solidFill>
                          <a:effectLst/>
                          <a:latin typeface="Arial" panose="020B0604020202020204" pitchFamily="34" charset="0"/>
                          <a:cs typeface="Arial" panose="020B0604020202020204" pitchFamily="34" charset="0"/>
                        </a:rPr>
                        <a:t>This included a ‘rapid commissioning’ initiative to offer permanent UDA  increases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b="1" dirty="0"/>
                    </a:p>
                  </a:txBody>
                  <a:tcPr/>
                </a:tc>
                <a:tc>
                  <a:txBody>
                    <a:bodyPr/>
                    <a:lstStyle/>
                    <a:p>
                      <a:pPr marL="285750" indent="-285750">
                        <a:buFont typeface="Arial" panose="020B0604020202020204" pitchFamily="34" charset="0"/>
                        <a:buChar char="•"/>
                      </a:pPr>
                      <a:r>
                        <a:rPr lang="en-GB" dirty="0"/>
                        <a:t>To mitigate activity losses</a:t>
                      </a:r>
                    </a:p>
                    <a:p>
                      <a:pPr marL="285750" indent="-285750">
                        <a:buFont typeface="Arial" panose="020B0604020202020204" pitchFamily="34" charset="0"/>
                        <a:buChar char="•"/>
                      </a:pPr>
                      <a:r>
                        <a:rPr lang="en-GB" dirty="0"/>
                        <a:t>Targeted at areas with lower rates of activity per head of population compared with similar Index of Multiple Deprivation (IMD) areas</a:t>
                      </a:r>
                    </a:p>
                    <a:p>
                      <a:pPr marL="285750" indent="-285750">
                        <a:buFont typeface="Arial" panose="020B0604020202020204" pitchFamily="34" charset="0"/>
                        <a:buChar char="•"/>
                      </a:pPr>
                      <a:r>
                        <a:rPr lang="en-GB" dirty="0"/>
                        <a:t>To stabilise NHS dental provision in Sussex by reducing the risk of further dental contract hand-backs due to uncertain funding</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txBody>
                  <a:tcPr/>
                </a:tc>
                <a:tc>
                  <a:txBody>
                    <a:bodyPr/>
                    <a:lstStyle/>
                    <a:p>
                      <a:pPr marL="285750" indent="-285750" algn="l">
                        <a:buFont typeface="Arial" panose="020B0604020202020204" pitchFamily="34" charset="0"/>
                        <a:buChar char="•"/>
                      </a:pPr>
                      <a:r>
                        <a:rPr lang="en-GB" b="0" dirty="0"/>
                        <a:t>75,000 additional permanent UDAs (Worthing, Brighton &amp; Hove and Lewes)</a:t>
                      </a:r>
                      <a:endParaRPr lang="en-GB" b="1" dirty="0"/>
                    </a:p>
                  </a:txBody>
                  <a:tcPr/>
                </a:tc>
                <a:extLst>
                  <a:ext uri="{0D108BD9-81ED-4DB2-BD59-A6C34878D82A}">
                    <a16:rowId xmlns:a16="http://schemas.microsoft.com/office/drawing/2014/main" val="3894351359"/>
                  </a:ext>
                </a:extLst>
              </a:tr>
              <a:tr h="1236590">
                <a:tc>
                  <a:txBody>
                    <a:bodyPr/>
                    <a:lstStyle/>
                    <a:p>
                      <a:r>
                        <a:rPr lang="en-GB" b="1" dirty="0"/>
                        <a:t>Commissioning temporary UDAs</a:t>
                      </a:r>
                    </a:p>
                  </a:txBody>
                  <a:tcPr/>
                </a:tc>
                <a:tc>
                  <a:txBody>
                    <a:bodyPr/>
                    <a:lstStyle/>
                    <a:p>
                      <a:pPr marL="285750" indent="-285750">
                        <a:buFont typeface="Arial" panose="020B0604020202020204" pitchFamily="34" charset="0"/>
                        <a:buChar char="•"/>
                      </a:pPr>
                      <a:r>
                        <a:rPr lang="en-GB" dirty="0"/>
                        <a:t>To address immediate activity losses due to contract hand backs whilst more longer-term provision is implemented </a:t>
                      </a:r>
                    </a:p>
                  </a:txBody>
                  <a:tcPr/>
                </a:tc>
                <a:tc>
                  <a:txBody>
                    <a:bodyPr/>
                    <a:lstStyle/>
                    <a:p>
                      <a:pPr marL="285750" indent="-285750" algn="l">
                        <a:buFont typeface="Arial" panose="020B0604020202020204" pitchFamily="34" charset="0"/>
                        <a:buChar char="•"/>
                      </a:pPr>
                      <a:r>
                        <a:rPr lang="en-GB" dirty="0"/>
                        <a:t>Temporary UDAs commissioned</a:t>
                      </a:r>
                    </a:p>
                  </a:txBody>
                  <a:tcPr/>
                </a:tc>
                <a:extLst>
                  <a:ext uri="{0D108BD9-81ED-4DB2-BD59-A6C34878D82A}">
                    <a16:rowId xmlns:a16="http://schemas.microsoft.com/office/drawing/2014/main" val="4201051018"/>
                  </a:ext>
                </a:extLst>
              </a:tr>
            </a:tbl>
          </a:graphicData>
        </a:graphic>
      </p:graphicFrame>
    </p:spTree>
    <p:extLst>
      <p:ext uri="{BB962C8B-B14F-4D97-AF65-F5344CB8AC3E}">
        <p14:creationId xmlns:p14="http://schemas.microsoft.com/office/powerpoint/2010/main" val="550866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543E6-274F-8EA4-5BB1-5EE942E95D4A}"/>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0CA240CF-F223-8541-1D5A-C143A2283998}"/>
              </a:ext>
            </a:extLst>
          </p:cNvPr>
          <p:cNvSpPr>
            <a:spLocks noGrp="1"/>
          </p:cNvSpPr>
          <p:nvPr>
            <p:ph type="ctrTitle"/>
          </p:nvPr>
        </p:nvSpPr>
        <p:spPr>
          <a:xfrm>
            <a:off x="330566" y="303959"/>
            <a:ext cx="10262727" cy="586392"/>
          </a:xfrm>
        </p:spPr>
        <p:txBody>
          <a:bodyPr/>
          <a:lstStyle/>
          <a:p>
            <a:r>
              <a:rPr lang="en-GB" dirty="0">
                <a:solidFill>
                  <a:srgbClr val="0070C0"/>
                </a:solidFill>
                <a:latin typeface="+mj-lt"/>
              </a:rPr>
              <a:t>Our response to the challenge  </a:t>
            </a:r>
          </a:p>
        </p:txBody>
      </p:sp>
      <p:sp>
        <p:nvSpPr>
          <p:cNvPr id="16" name="Text Placeholder 15">
            <a:extLst>
              <a:ext uri="{FF2B5EF4-FFF2-40B4-BE49-F238E27FC236}">
                <a16:creationId xmlns:a16="http://schemas.microsoft.com/office/drawing/2014/main" id="{C44A2AAF-7DCB-86CF-5A9F-37FF41EB4EDB}"/>
              </a:ext>
            </a:extLst>
          </p:cNvPr>
          <p:cNvSpPr>
            <a:spLocks noGrp="1"/>
          </p:cNvSpPr>
          <p:nvPr>
            <p:ph type="body" sz="quarter" idx="11"/>
          </p:nvPr>
        </p:nvSpPr>
        <p:spPr>
          <a:xfrm>
            <a:off x="-137654" y="1501135"/>
            <a:ext cx="10947421" cy="4082735"/>
          </a:xfrm>
        </p:spPr>
        <p:txBody>
          <a:bodyPr/>
          <a:lstStyle/>
          <a:p>
            <a:pPr algn="l">
              <a:spcAft>
                <a:spcPts val="6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graphicFrame>
        <p:nvGraphicFramePr>
          <p:cNvPr id="4" name="Table 3">
            <a:extLst>
              <a:ext uri="{FF2B5EF4-FFF2-40B4-BE49-F238E27FC236}">
                <a16:creationId xmlns:a16="http://schemas.microsoft.com/office/drawing/2014/main" id="{2792FF43-595B-D85C-C29B-EA68A71CEB86}"/>
              </a:ext>
            </a:extLst>
          </p:cNvPr>
          <p:cNvGraphicFramePr>
            <a:graphicFrameLocks noGrp="1"/>
          </p:cNvGraphicFramePr>
          <p:nvPr>
            <p:extLst>
              <p:ext uri="{D42A27DB-BD31-4B8C-83A1-F6EECF244321}">
                <p14:modId xmlns:p14="http://schemas.microsoft.com/office/powerpoint/2010/main" val="3419077157"/>
              </p:ext>
            </p:extLst>
          </p:nvPr>
        </p:nvGraphicFramePr>
        <p:xfrm>
          <a:off x="349214" y="906082"/>
          <a:ext cx="11493571" cy="3321896"/>
        </p:xfrm>
        <a:graphic>
          <a:graphicData uri="http://schemas.openxmlformats.org/drawingml/2006/table">
            <a:tbl>
              <a:tblPr firstRow="1" bandRow="1">
                <a:tableStyleId>{5C22544A-7EE6-4342-B048-85BDC9FD1C3A}</a:tableStyleId>
              </a:tblPr>
              <a:tblGrid>
                <a:gridCol w="4014567">
                  <a:extLst>
                    <a:ext uri="{9D8B030D-6E8A-4147-A177-3AD203B41FA5}">
                      <a16:colId xmlns:a16="http://schemas.microsoft.com/office/drawing/2014/main" val="4219595183"/>
                    </a:ext>
                  </a:extLst>
                </a:gridCol>
                <a:gridCol w="4047893">
                  <a:extLst>
                    <a:ext uri="{9D8B030D-6E8A-4147-A177-3AD203B41FA5}">
                      <a16:colId xmlns:a16="http://schemas.microsoft.com/office/drawing/2014/main" val="863883887"/>
                    </a:ext>
                  </a:extLst>
                </a:gridCol>
                <a:gridCol w="3431111">
                  <a:extLst>
                    <a:ext uri="{9D8B030D-6E8A-4147-A177-3AD203B41FA5}">
                      <a16:colId xmlns:a16="http://schemas.microsoft.com/office/drawing/2014/main" val="1645519366"/>
                    </a:ext>
                  </a:extLst>
                </a:gridCol>
              </a:tblGrid>
              <a:tr h="380489">
                <a:tc>
                  <a:txBody>
                    <a:bodyPr/>
                    <a:lstStyle/>
                    <a:p>
                      <a:r>
                        <a:rPr lang="en-GB" dirty="0"/>
                        <a:t>Action</a:t>
                      </a:r>
                    </a:p>
                  </a:txBody>
                  <a:tcPr/>
                </a:tc>
                <a:tc>
                  <a:txBody>
                    <a:bodyPr/>
                    <a:lstStyle/>
                    <a:p>
                      <a:r>
                        <a:rPr lang="en-GB" dirty="0"/>
                        <a:t>Rationale</a:t>
                      </a:r>
                    </a:p>
                  </a:txBody>
                  <a:tcPr/>
                </a:tc>
                <a:tc>
                  <a:txBody>
                    <a:bodyPr/>
                    <a:lstStyle/>
                    <a:p>
                      <a:r>
                        <a:rPr lang="en-GB" dirty="0"/>
                        <a:t>Impact </a:t>
                      </a:r>
                    </a:p>
                  </a:txBody>
                  <a:tcPr/>
                </a:tc>
                <a:extLst>
                  <a:ext uri="{0D108BD9-81ED-4DB2-BD59-A6C34878D82A}">
                    <a16:rowId xmlns:a16="http://schemas.microsoft.com/office/drawing/2014/main" val="2282165465"/>
                  </a:ext>
                </a:extLst>
              </a:tr>
              <a:tr h="1026861">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t>Agreed contractual over-performance of up to 10% for those with capacity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600" b="1"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To address underperformance across Sussex </a:t>
                      </a:r>
                    </a:p>
                    <a:p>
                      <a:pPr marL="0" indent="0">
                        <a:buFont typeface="Arial" panose="020B0604020202020204" pitchFamily="34" charset="0"/>
                        <a:buNone/>
                      </a:pPr>
                      <a:endParaRPr lang="en-GB" sz="1600"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2024/25 – up to 75,895 UDAs across 58 contracts (equivalent of 10.8 full time dentists)</a:t>
                      </a:r>
                      <a:endParaRPr lang="en-GB" sz="1600" b="1" dirty="0"/>
                    </a:p>
                  </a:txBody>
                  <a:tcPr/>
                </a:tc>
                <a:extLst>
                  <a:ext uri="{0D108BD9-81ED-4DB2-BD59-A6C34878D82A}">
                    <a16:rowId xmlns:a16="http://schemas.microsoft.com/office/drawing/2014/main" val="3894351359"/>
                  </a:ext>
                </a:extLst>
              </a:tr>
              <a:tr h="19145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t>Continuation of Additional Hours scheme (AHS) until 31 March 2025 </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t>To increases access to Urgent Dental Care (UDC) for new and clinically vulnerable patients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t>AHS provision incorporated into UDCS programme from 1 April 2025 to provide consistent offer</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6 providers offering max of 1,118 contracted sessions per year across Sussex</a:t>
                      </a:r>
                      <a:endParaRPr lang="en-GB" sz="1600" b="1" dirty="0"/>
                    </a:p>
                  </a:txBody>
                  <a:tcPr/>
                </a:tc>
                <a:extLst>
                  <a:ext uri="{0D108BD9-81ED-4DB2-BD59-A6C34878D82A}">
                    <a16:rowId xmlns:a16="http://schemas.microsoft.com/office/drawing/2014/main" val="516954643"/>
                  </a:ext>
                </a:extLst>
              </a:tr>
            </a:tbl>
          </a:graphicData>
        </a:graphic>
      </p:graphicFrame>
      <p:graphicFrame>
        <p:nvGraphicFramePr>
          <p:cNvPr id="2" name="Table 1">
            <a:extLst>
              <a:ext uri="{FF2B5EF4-FFF2-40B4-BE49-F238E27FC236}">
                <a16:creationId xmlns:a16="http://schemas.microsoft.com/office/drawing/2014/main" id="{C5BF2D41-49EE-4D08-01A0-8DCC8C7560F4}"/>
              </a:ext>
            </a:extLst>
          </p:cNvPr>
          <p:cNvGraphicFramePr>
            <a:graphicFrameLocks noGrp="1"/>
          </p:cNvGraphicFramePr>
          <p:nvPr>
            <p:extLst>
              <p:ext uri="{D42A27DB-BD31-4B8C-83A1-F6EECF244321}">
                <p14:modId xmlns:p14="http://schemas.microsoft.com/office/powerpoint/2010/main" val="2983885863"/>
              </p:ext>
            </p:extLst>
          </p:nvPr>
        </p:nvGraphicFramePr>
        <p:xfrm>
          <a:off x="330565" y="4206240"/>
          <a:ext cx="11512220" cy="2373966"/>
        </p:xfrm>
        <a:graphic>
          <a:graphicData uri="http://schemas.openxmlformats.org/drawingml/2006/table">
            <a:tbl>
              <a:tblPr firstRow="1" bandRow="1">
                <a:tableStyleId>{5C22544A-7EE6-4342-B048-85BDC9FD1C3A}</a:tableStyleId>
              </a:tblPr>
              <a:tblGrid>
                <a:gridCol w="4021081">
                  <a:extLst>
                    <a:ext uri="{9D8B030D-6E8A-4147-A177-3AD203B41FA5}">
                      <a16:colId xmlns:a16="http://schemas.microsoft.com/office/drawing/2014/main" val="2202182369"/>
                    </a:ext>
                  </a:extLst>
                </a:gridCol>
                <a:gridCol w="4054461">
                  <a:extLst>
                    <a:ext uri="{9D8B030D-6E8A-4147-A177-3AD203B41FA5}">
                      <a16:colId xmlns:a16="http://schemas.microsoft.com/office/drawing/2014/main" val="934600018"/>
                    </a:ext>
                  </a:extLst>
                </a:gridCol>
                <a:gridCol w="3436678">
                  <a:extLst>
                    <a:ext uri="{9D8B030D-6E8A-4147-A177-3AD203B41FA5}">
                      <a16:colId xmlns:a16="http://schemas.microsoft.com/office/drawing/2014/main" val="1612221547"/>
                    </a:ext>
                  </a:extLst>
                </a:gridCol>
              </a:tblGrid>
              <a:tr h="843765">
                <a:tc>
                  <a:txBody>
                    <a:bodyPr/>
                    <a:lstStyle/>
                    <a:p>
                      <a:r>
                        <a:rPr lang="en-GB" sz="1600" b="1" dirty="0">
                          <a:solidFill>
                            <a:schemeClr val="tx1"/>
                          </a:solidFill>
                        </a:rPr>
                        <a:t>Implementation of new minimum UDA rate from 1 April 2024 </a:t>
                      </a:r>
                    </a:p>
                  </a:txBody>
                  <a:tcPr>
                    <a:solidFill>
                      <a:srgbClr val="E1F1FF"/>
                    </a:solidFill>
                  </a:tcPr>
                </a:tc>
                <a:tc>
                  <a:txBody>
                    <a:bodyPr/>
                    <a:lstStyle/>
                    <a:p>
                      <a:pPr marL="285750" indent="-285750" algn="l">
                        <a:buFont typeface="Arial" panose="020B0604020202020204" pitchFamily="34" charset="0"/>
                        <a:buChar char="•"/>
                      </a:pPr>
                      <a:r>
                        <a:rPr lang="en-GB" sz="1600" b="0" dirty="0">
                          <a:solidFill>
                            <a:schemeClr val="tx1"/>
                          </a:solidFill>
                        </a:rPr>
                        <a:t>To support practice and contract sustainability</a:t>
                      </a:r>
                    </a:p>
                  </a:txBody>
                  <a:tcPr>
                    <a:solidFill>
                      <a:srgbClr val="E1F1FF"/>
                    </a:solidFill>
                  </a:tcPr>
                </a:tc>
                <a:tc>
                  <a:txBody>
                    <a:bodyPr/>
                    <a:lstStyle/>
                    <a:p>
                      <a:pPr marL="285750" indent="-285750" algn="l">
                        <a:buFont typeface="Arial" panose="020B0604020202020204" pitchFamily="34" charset="0"/>
                        <a:buChar char="•"/>
                      </a:pPr>
                      <a:r>
                        <a:rPr lang="en-GB" sz="1600" b="0" dirty="0">
                          <a:solidFill>
                            <a:schemeClr val="tx1"/>
                          </a:solidFill>
                        </a:rPr>
                        <a:t>Applied with no loss of commissioned activity </a:t>
                      </a:r>
                    </a:p>
                  </a:txBody>
                  <a:tcPr>
                    <a:solidFill>
                      <a:srgbClr val="E1F1FF"/>
                    </a:solidFill>
                  </a:tcPr>
                </a:tc>
                <a:extLst>
                  <a:ext uri="{0D108BD9-81ED-4DB2-BD59-A6C34878D82A}">
                    <a16:rowId xmlns:a16="http://schemas.microsoft.com/office/drawing/2014/main" val="298714855"/>
                  </a:ext>
                </a:extLst>
              </a:tr>
              <a:tr h="1530201">
                <a:tc>
                  <a:txBody>
                    <a:bodyPr/>
                    <a:lstStyle/>
                    <a:p>
                      <a:r>
                        <a:rPr lang="en-GB" sz="1600" b="1" dirty="0"/>
                        <a:t>South East Provider Resilience Framework </a:t>
                      </a:r>
                      <a:r>
                        <a:rPr lang="en-GB" sz="1600" b="0" dirty="0"/>
                        <a:t>- mechanism to assess individual applications from practices experiencing challenges due to exceptional circumstances  </a:t>
                      </a:r>
                      <a:endParaRPr lang="en-GB" sz="1600" b="1" dirty="0"/>
                    </a:p>
                  </a:txBody>
                  <a:tcPr/>
                </a:tc>
                <a:tc>
                  <a:txBody>
                    <a:bodyPr/>
                    <a:lstStyle/>
                    <a:p>
                      <a:pPr marL="285750" indent="-285750" algn="l">
                        <a:buFont typeface="Arial" panose="020B0604020202020204" pitchFamily="34" charset="0"/>
                        <a:buChar char="•"/>
                      </a:pPr>
                      <a:r>
                        <a:rPr lang="en-GB" sz="1600" dirty="0"/>
                        <a:t>To support practice and contract sustainability</a:t>
                      </a:r>
                    </a:p>
                    <a:p>
                      <a:pPr marL="285750" indent="-285750" algn="l">
                        <a:buFont typeface="Arial" panose="020B0604020202020204" pitchFamily="34" charset="0"/>
                        <a:buChar char="•"/>
                      </a:pPr>
                      <a:r>
                        <a:rPr lang="en-GB" sz="1600" dirty="0"/>
                        <a:t>To help stabilise NHS dental provision</a:t>
                      </a:r>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t>Applications currently being assessed</a:t>
                      </a:r>
                      <a:endParaRPr lang="en-GB" sz="1600" b="1" dirty="0"/>
                    </a:p>
                  </a:txBody>
                  <a:tcPr/>
                </a:tc>
                <a:extLst>
                  <a:ext uri="{0D108BD9-81ED-4DB2-BD59-A6C34878D82A}">
                    <a16:rowId xmlns:a16="http://schemas.microsoft.com/office/drawing/2014/main" val="647466362"/>
                  </a:ext>
                </a:extLst>
              </a:tr>
            </a:tbl>
          </a:graphicData>
        </a:graphic>
      </p:graphicFrame>
    </p:spTree>
    <p:extLst>
      <p:ext uri="{BB962C8B-B14F-4D97-AF65-F5344CB8AC3E}">
        <p14:creationId xmlns:p14="http://schemas.microsoft.com/office/powerpoint/2010/main" val="908763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30350E-6475-874C-747E-1FC223C95635}"/>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48240F55-C285-B4B9-D76F-7D5F0016E871}"/>
              </a:ext>
            </a:extLst>
          </p:cNvPr>
          <p:cNvSpPr>
            <a:spLocks noGrp="1"/>
          </p:cNvSpPr>
          <p:nvPr>
            <p:ph type="ctrTitle"/>
          </p:nvPr>
        </p:nvSpPr>
        <p:spPr>
          <a:xfrm>
            <a:off x="330566" y="303959"/>
            <a:ext cx="10262727" cy="586392"/>
          </a:xfrm>
        </p:spPr>
        <p:txBody>
          <a:bodyPr/>
          <a:lstStyle/>
          <a:p>
            <a:r>
              <a:rPr lang="en-GB" dirty="0">
                <a:solidFill>
                  <a:srgbClr val="0070C0"/>
                </a:solidFill>
                <a:latin typeface="+mj-lt"/>
              </a:rPr>
              <a:t>Our response to the challenge  </a:t>
            </a:r>
          </a:p>
        </p:txBody>
      </p:sp>
      <p:sp>
        <p:nvSpPr>
          <p:cNvPr id="16" name="Text Placeholder 15">
            <a:extLst>
              <a:ext uri="{FF2B5EF4-FFF2-40B4-BE49-F238E27FC236}">
                <a16:creationId xmlns:a16="http://schemas.microsoft.com/office/drawing/2014/main" id="{48EC51CB-2410-63D3-FBA2-6AE03A851457}"/>
              </a:ext>
            </a:extLst>
          </p:cNvPr>
          <p:cNvSpPr>
            <a:spLocks noGrp="1"/>
          </p:cNvSpPr>
          <p:nvPr>
            <p:ph type="body" sz="quarter" idx="11"/>
          </p:nvPr>
        </p:nvSpPr>
        <p:spPr>
          <a:xfrm>
            <a:off x="471946" y="743753"/>
            <a:ext cx="10947421" cy="4082735"/>
          </a:xfrm>
        </p:spPr>
        <p:txBody>
          <a:bodyPr/>
          <a:lstStyle/>
          <a:p>
            <a:pPr algn="l">
              <a:spcAft>
                <a:spcPts val="6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graphicFrame>
        <p:nvGraphicFramePr>
          <p:cNvPr id="4" name="Table 3">
            <a:extLst>
              <a:ext uri="{FF2B5EF4-FFF2-40B4-BE49-F238E27FC236}">
                <a16:creationId xmlns:a16="http://schemas.microsoft.com/office/drawing/2014/main" id="{A9C1A711-87CA-1036-02C0-E8615E74BDED}"/>
              </a:ext>
            </a:extLst>
          </p:cNvPr>
          <p:cNvGraphicFramePr>
            <a:graphicFrameLocks noGrp="1"/>
          </p:cNvGraphicFramePr>
          <p:nvPr>
            <p:extLst>
              <p:ext uri="{D42A27DB-BD31-4B8C-83A1-F6EECF244321}">
                <p14:modId xmlns:p14="http://schemas.microsoft.com/office/powerpoint/2010/main" val="463080003"/>
              </p:ext>
            </p:extLst>
          </p:nvPr>
        </p:nvGraphicFramePr>
        <p:xfrm>
          <a:off x="367862" y="1036949"/>
          <a:ext cx="11493571" cy="4657235"/>
        </p:xfrm>
        <a:graphic>
          <a:graphicData uri="http://schemas.openxmlformats.org/drawingml/2006/table">
            <a:tbl>
              <a:tblPr firstRow="1" bandRow="1">
                <a:tableStyleId>{5C22544A-7EE6-4342-B048-85BDC9FD1C3A}</a:tableStyleId>
              </a:tblPr>
              <a:tblGrid>
                <a:gridCol w="4014567">
                  <a:extLst>
                    <a:ext uri="{9D8B030D-6E8A-4147-A177-3AD203B41FA5}">
                      <a16:colId xmlns:a16="http://schemas.microsoft.com/office/drawing/2014/main" val="4219595183"/>
                    </a:ext>
                  </a:extLst>
                </a:gridCol>
                <a:gridCol w="4047893">
                  <a:extLst>
                    <a:ext uri="{9D8B030D-6E8A-4147-A177-3AD203B41FA5}">
                      <a16:colId xmlns:a16="http://schemas.microsoft.com/office/drawing/2014/main" val="863883887"/>
                    </a:ext>
                  </a:extLst>
                </a:gridCol>
                <a:gridCol w="3431111">
                  <a:extLst>
                    <a:ext uri="{9D8B030D-6E8A-4147-A177-3AD203B41FA5}">
                      <a16:colId xmlns:a16="http://schemas.microsoft.com/office/drawing/2014/main" val="1645519366"/>
                    </a:ext>
                  </a:extLst>
                </a:gridCol>
              </a:tblGrid>
              <a:tr h="380489">
                <a:tc>
                  <a:txBody>
                    <a:bodyPr/>
                    <a:lstStyle/>
                    <a:p>
                      <a:r>
                        <a:rPr lang="en-GB" dirty="0"/>
                        <a:t>Action</a:t>
                      </a:r>
                    </a:p>
                  </a:txBody>
                  <a:tcPr/>
                </a:tc>
                <a:tc>
                  <a:txBody>
                    <a:bodyPr/>
                    <a:lstStyle/>
                    <a:p>
                      <a:r>
                        <a:rPr lang="en-GB" dirty="0"/>
                        <a:t>Rationale</a:t>
                      </a:r>
                    </a:p>
                  </a:txBody>
                  <a:tcPr/>
                </a:tc>
                <a:tc>
                  <a:txBody>
                    <a:bodyPr/>
                    <a:lstStyle/>
                    <a:p>
                      <a:r>
                        <a:rPr lang="en-GB" dirty="0"/>
                        <a:t>Impact </a:t>
                      </a:r>
                    </a:p>
                  </a:txBody>
                  <a:tcPr/>
                </a:tc>
                <a:extLst>
                  <a:ext uri="{0D108BD9-81ED-4DB2-BD59-A6C34878D82A}">
                    <a16:rowId xmlns:a16="http://schemas.microsoft.com/office/drawing/2014/main" val="2282165465"/>
                  </a:ext>
                </a:extLst>
              </a:tr>
              <a:tr h="1236590">
                <a:tc>
                  <a:txBody>
                    <a:bodyPr/>
                    <a:lstStyle/>
                    <a:p>
                      <a:r>
                        <a:rPr lang="en-GB" sz="1600" b="1" dirty="0"/>
                        <a:t>Domiciliary Dental Care pilot</a:t>
                      </a:r>
                    </a:p>
                    <a:p>
                      <a:pPr marL="285750" indent="-285750">
                        <a:spcAft>
                          <a:spcPts val="600"/>
                        </a:spcAft>
                        <a:buFont typeface="Arial" panose="020B0604020202020204" pitchFamily="34" charset="0"/>
                        <a:buChar char="•"/>
                      </a:pPr>
                      <a:r>
                        <a:rPr lang="en-GB" sz="1600" kern="100" dirty="0">
                          <a:solidFill>
                            <a:srgbClr val="000000"/>
                          </a:solidFill>
                          <a:latin typeface="+mn-lt"/>
                          <a:ea typeface="Calibri" panose="020F0502020204030204" pitchFamily="34" charset="0"/>
                          <a:cs typeface="Calibri" panose="020F0502020204030204" pitchFamily="34" charset="0"/>
                        </a:rPr>
                        <a:t>One-year pilot underway (Crawley) – using </a:t>
                      </a:r>
                      <a:r>
                        <a:rPr lang="en-GB" sz="1600" dirty="0"/>
                        <a:t>dental therapists in general dental practice (GDP) to provide domiciliary dental services to elderly care home residents</a:t>
                      </a:r>
                    </a:p>
                    <a:p>
                      <a:pPr marL="285750" indent="-285750">
                        <a:spcAft>
                          <a:spcPts val="600"/>
                        </a:spcAft>
                        <a:buFont typeface="Arial" panose="020B0604020202020204" pitchFamily="34" charset="0"/>
                        <a:buChar char="•"/>
                      </a:pPr>
                      <a:r>
                        <a:rPr lang="en-GB" sz="1600" dirty="0"/>
                        <a:t>Provision of screening and treatment, alongside oral health promotion and upskilling for care home staff</a:t>
                      </a:r>
                    </a:p>
                  </a:txBody>
                  <a:tcPr/>
                </a:tc>
                <a:tc>
                  <a:txBody>
                    <a:bodyPr/>
                    <a:lstStyle/>
                    <a:p>
                      <a:pPr marL="285750" indent="-285750">
                        <a:spcAft>
                          <a:spcPts val="600"/>
                        </a:spcAft>
                        <a:buFont typeface="Arial" panose="020B0604020202020204" pitchFamily="34" charset="0"/>
                        <a:buChar char="•"/>
                      </a:pPr>
                      <a:r>
                        <a:rPr lang="en-GB" sz="1600" b="0" i="0" dirty="0">
                          <a:solidFill>
                            <a:srgbClr val="000000"/>
                          </a:solidFill>
                          <a:effectLst/>
                          <a:latin typeface="Arial" panose="020B0604020202020204" pitchFamily="34" charset="0"/>
                        </a:rPr>
                        <a:t>To help address current service gaps to universal dental access for elderly care home residents</a:t>
                      </a:r>
                    </a:p>
                    <a:p>
                      <a:pPr marL="285750" indent="-285750">
                        <a:spcAft>
                          <a:spcPts val="600"/>
                        </a:spcAft>
                        <a:buFont typeface="Arial" panose="020B0604020202020204" pitchFamily="34" charset="0"/>
                        <a:buChar char="•"/>
                      </a:pPr>
                      <a:r>
                        <a:rPr lang="en-GB" sz="1600" b="0" i="0" dirty="0">
                          <a:solidFill>
                            <a:srgbClr val="000000"/>
                          </a:solidFill>
                          <a:effectLst/>
                          <a:latin typeface="Arial" panose="020B0604020202020204" pitchFamily="34" charset="0"/>
                        </a:rPr>
                        <a:t>To test Dental Care Professional (DCP)-led care model of care </a:t>
                      </a:r>
                    </a:p>
                    <a:p>
                      <a:pPr marL="285750" indent="-285750">
                        <a:spcAft>
                          <a:spcPts val="600"/>
                        </a:spcAft>
                        <a:buFont typeface="Arial" panose="020B0604020202020204" pitchFamily="34" charset="0"/>
                        <a:buChar char="•"/>
                      </a:pPr>
                      <a:r>
                        <a:rPr lang="en-GB" sz="1600" b="0" i="0" dirty="0">
                          <a:solidFill>
                            <a:srgbClr val="000000"/>
                          </a:solidFill>
                          <a:effectLst/>
                          <a:latin typeface="Arial" panose="020B0604020202020204" pitchFamily="34" charset="0"/>
                        </a:rPr>
                        <a:t>Optimal use of skill mix</a:t>
                      </a:r>
                      <a:endParaRPr lang="en-GB" sz="1600"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dirty="0">
                          <a:solidFill>
                            <a:srgbClr val="000000"/>
                          </a:solidFill>
                          <a:latin typeface="Arial" panose="020B0604020202020204" pitchFamily="34" charset="0"/>
                        </a:rPr>
                        <a:t>Evaluation will develop ICB </a:t>
                      </a:r>
                      <a:r>
                        <a:rPr lang="en-GB" sz="1600" b="0" i="0" dirty="0">
                          <a:solidFill>
                            <a:srgbClr val="000000"/>
                          </a:solidFill>
                          <a:effectLst/>
                          <a:latin typeface="Arial" panose="020B0604020202020204" pitchFamily="34" charset="0"/>
                        </a:rPr>
                        <a:t>understanding </a:t>
                      </a:r>
                      <a:r>
                        <a:rPr lang="en-GB" sz="1600" dirty="0">
                          <a:solidFill>
                            <a:srgbClr val="000000"/>
                          </a:solidFill>
                          <a:latin typeface="Arial" panose="020B0604020202020204" pitchFamily="34" charset="0"/>
                        </a:rPr>
                        <a:t>and </a:t>
                      </a:r>
                      <a:r>
                        <a:rPr lang="en-GB" sz="1600" b="0" i="0" dirty="0">
                          <a:solidFill>
                            <a:srgbClr val="000000"/>
                          </a:solidFill>
                          <a:effectLst/>
                          <a:latin typeface="Arial" panose="020B0604020202020204" pitchFamily="34" charset="0"/>
                        </a:rPr>
                        <a:t>inform future commissioning intentions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i="0" dirty="0">
                          <a:solidFill>
                            <a:srgbClr val="000000"/>
                          </a:solidFill>
                          <a:effectLst/>
                          <a:latin typeface="Arial" panose="020B0604020202020204" pitchFamily="34" charset="0"/>
                        </a:rPr>
                        <a:t>Scoping opportunities to scale/adapt model in 2025/26</a:t>
                      </a:r>
                    </a:p>
                    <a:p>
                      <a:pPr marL="285750" indent="-285750" algn="l">
                        <a:buFont typeface="Arial" panose="020B0604020202020204" pitchFamily="34" charset="0"/>
                        <a:buChar char="•"/>
                      </a:pPr>
                      <a:endParaRPr lang="en-GB" sz="1600" b="1" dirty="0"/>
                    </a:p>
                  </a:txBody>
                  <a:tcPr/>
                </a:tc>
                <a:extLst>
                  <a:ext uri="{0D108BD9-81ED-4DB2-BD59-A6C34878D82A}">
                    <a16:rowId xmlns:a16="http://schemas.microsoft.com/office/drawing/2014/main" val="3894351359"/>
                  </a:ext>
                </a:extLst>
              </a:tr>
              <a:tr h="1914546">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600" b="1" dirty="0">
                          <a:solidFill>
                            <a:srgbClr val="0B0C0C"/>
                          </a:solidFill>
                          <a:latin typeface="Arial" panose="020B0604020202020204" pitchFamily="34" charset="0"/>
                        </a:rPr>
                        <a:t>Local implementation of the national Dental Recruitment Incentive Scheme (DRIS)</a:t>
                      </a:r>
                      <a:endParaRPr lang="en-GB" sz="1600" b="1" dirty="0"/>
                    </a:p>
                  </a:txBody>
                  <a:tcPr/>
                </a:tc>
                <a:tc>
                  <a:txBody>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600" b="0" dirty="0">
                          <a:solidFill>
                            <a:srgbClr val="0B0C0C"/>
                          </a:solidFill>
                          <a:latin typeface="Arial" panose="020B0604020202020204" pitchFamily="34" charset="0"/>
                        </a:rPr>
                        <a:t>To </a:t>
                      </a:r>
                      <a:r>
                        <a:rPr lang="en-GB" sz="1600" b="0" i="0" dirty="0">
                          <a:solidFill>
                            <a:srgbClr val="0B0C0C"/>
                          </a:solidFill>
                          <a:effectLst/>
                          <a:latin typeface="Arial" panose="020B0604020202020204" pitchFamily="34" charset="0"/>
                        </a:rPr>
                        <a:t>offer ‘golden hellos’ to incentivise recruitment of dentists into areas that persistently struggle to attract dentists into NHS work</a:t>
                      </a:r>
                    </a:p>
                    <a:p>
                      <a:pPr marL="285750" indent="-285750" algn="l">
                        <a:buFont typeface="Arial" panose="020B0604020202020204" pitchFamily="34" charset="0"/>
                        <a:buChar char="•"/>
                      </a:pPr>
                      <a:endParaRPr lang="en-GB" sz="1600" dirty="0"/>
                    </a:p>
                  </a:txBody>
                  <a:tcPr/>
                </a:tc>
                <a:tc>
                  <a:txBody>
                    <a:bodyPr/>
                    <a:lstStyle/>
                    <a:p>
                      <a:pPr marL="285750" indent="-285750" algn="l">
                        <a:buFont typeface="Arial" panose="020B0604020202020204" pitchFamily="34" charset="0"/>
                        <a:buChar char="•"/>
                      </a:pPr>
                      <a:r>
                        <a:rPr lang="en-GB" sz="1600" b="0" dirty="0"/>
                        <a:t>17 Golden Hellos approved – recruitment underway with 7 new dentists</a:t>
                      </a:r>
                    </a:p>
                    <a:p>
                      <a:pPr marL="285750" indent="-285750" algn="l">
                        <a:buFont typeface="Arial" panose="020B0604020202020204" pitchFamily="34" charset="0"/>
                        <a:buChar char="•"/>
                      </a:pPr>
                      <a:r>
                        <a:rPr lang="en-GB" sz="1600" b="0" dirty="0"/>
                        <a:t>ICB-led Community of Practice – sharing best practice around recruitment and retention </a:t>
                      </a:r>
                    </a:p>
                  </a:txBody>
                  <a:tcPr/>
                </a:tc>
                <a:extLst>
                  <a:ext uri="{0D108BD9-81ED-4DB2-BD59-A6C34878D82A}">
                    <a16:rowId xmlns:a16="http://schemas.microsoft.com/office/drawing/2014/main" val="516954643"/>
                  </a:ext>
                </a:extLst>
              </a:tr>
            </a:tbl>
          </a:graphicData>
        </a:graphic>
      </p:graphicFrame>
    </p:spTree>
    <p:extLst>
      <p:ext uri="{BB962C8B-B14F-4D97-AF65-F5344CB8AC3E}">
        <p14:creationId xmlns:p14="http://schemas.microsoft.com/office/powerpoint/2010/main" val="12197105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E9590-B111-D61E-621C-71A25193E622}"/>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9028549A-B467-835D-33CD-3B023150C31C}"/>
              </a:ext>
            </a:extLst>
          </p:cNvPr>
          <p:cNvSpPr>
            <a:spLocks noGrp="1"/>
          </p:cNvSpPr>
          <p:nvPr>
            <p:ph type="ctrTitle"/>
          </p:nvPr>
        </p:nvSpPr>
        <p:spPr>
          <a:xfrm>
            <a:off x="330566" y="157361"/>
            <a:ext cx="10262727" cy="586392"/>
          </a:xfrm>
        </p:spPr>
        <p:txBody>
          <a:bodyPr/>
          <a:lstStyle/>
          <a:p>
            <a:r>
              <a:rPr lang="en-GB" dirty="0">
                <a:solidFill>
                  <a:srgbClr val="0070C0"/>
                </a:solidFill>
                <a:latin typeface="+mj-lt"/>
              </a:rPr>
              <a:t>Additional UDC capacity</a:t>
            </a:r>
          </a:p>
        </p:txBody>
      </p:sp>
      <p:sp>
        <p:nvSpPr>
          <p:cNvPr id="16" name="Text Placeholder 15">
            <a:extLst>
              <a:ext uri="{FF2B5EF4-FFF2-40B4-BE49-F238E27FC236}">
                <a16:creationId xmlns:a16="http://schemas.microsoft.com/office/drawing/2014/main" id="{877183F6-7977-5082-7A91-40ADF7BDD84E}"/>
              </a:ext>
            </a:extLst>
          </p:cNvPr>
          <p:cNvSpPr>
            <a:spLocks noGrp="1"/>
          </p:cNvSpPr>
          <p:nvPr>
            <p:ph type="body" sz="quarter" idx="11"/>
          </p:nvPr>
        </p:nvSpPr>
        <p:spPr>
          <a:xfrm>
            <a:off x="471946" y="743753"/>
            <a:ext cx="10947421" cy="4082735"/>
          </a:xfrm>
        </p:spPr>
        <p:txBody>
          <a:bodyPr/>
          <a:lstStyle/>
          <a:p>
            <a:pPr algn="l">
              <a:spcAft>
                <a:spcPts val="600"/>
              </a:spcAft>
            </a:pPr>
            <a:endParaRPr lang="en-GB" sz="1800" dirty="0">
              <a:effectLst/>
              <a:latin typeface="Arial" panose="020B0604020202020204" pitchFamily="34" charset="0"/>
              <a:ea typeface="Arial" panose="020B0604020202020204" pitchFamily="34" charset="0"/>
              <a:cs typeface="Arial" panose="020B0604020202020204" pitchFamily="34" charset="0"/>
            </a:endParaRPr>
          </a:p>
          <a:p>
            <a:endParaRPr lang="en-GB" dirty="0"/>
          </a:p>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a:p>
            <a:endParaRPr lang="en-GB" dirty="0"/>
          </a:p>
          <a:p>
            <a:endParaRPr lang="en-GB" dirty="0"/>
          </a:p>
        </p:txBody>
      </p:sp>
      <p:graphicFrame>
        <p:nvGraphicFramePr>
          <p:cNvPr id="4" name="Table 3">
            <a:extLst>
              <a:ext uri="{FF2B5EF4-FFF2-40B4-BE49-F238E27FC236}">
                <a16:creationId xmlns:a16="http://schemas.microsoft.com/office/drawing/2014/main" id="{C77A7C3F-5E4A-60B9-1C7E-DA2BA6C2F094}"/>
              </a:ext>
            </a:extLst>
          </p:cNvPr>
          <p:cNvGraphicFramePr>
            <a:graphicFrameLocks noGrp="1"/>
          </p:cNvGraphicFramePr>
          <p:nvPr>
            <p:extLst>
              <p:ext uri="{D42A27DB-BD31-4B8C-83A1-F6EECF244321}">
                <p14:modId xmlns:p14="http://schemas.microsoft.com/office/powerpoint/2010/main" val="2198321086"/>
              </p:ext>
            </p:extLst>
          </p:nvPr>
        </p:nvGraphicFramePr>
        <p:xfrm>
          <a:off x="330566" y="726559"/>
          <a:ext cx="11493571" cy="5928360"/>
        </p:xfrm>
        <a:graphic>
          <a:graphicData uri="http://schemas.openxmlformats.org/drawingml/2006/table">
            <a:tbl>
              <a:tblPr firstRow="1" bandRow="1">
                <a:tableStyleId>{5C22544A-7EE6-4342-B048-85BDC9FD1C3A}</a:tableStyleId>
              </a:tblPr>
              <a:tblGrid>
                <a:gridCol w="4014567">
                  <a:extLst>
                    <a:ext uri="{9D8B030D-6E8A-4147-A177-3AD203B41FA5}">
                      <a16:colId xmlns:a16="http://schemas.microsoft.com/office/drawing/2014/main" val="4219595183"/>
                    </a:ext>
                  </a:extLst>
                </a:gridCol>
                <a:gridCol w="4047893">
                  <a:extLst>
                    <a:ext uri="{9D8B030D-6E8A-4147-A177-3AD203B41FA5}">
                      <a16:colId xmlns:a16="http://schemas.microsoft.com/office/drawing/2014/main" val="863883887"/>
                    </a:ext>
                  </a:extLst>
                </a:gridCol>
                <a:gridCol w="3431111">
                  <a:extLst>
                    <a:ext uri="{9D8B030D-6E8A-4147-A177-3AD203B41FA5}">
                      <a16:colId xmlns:a16="http://schemas.microsoft.com/office/drawing/2014/main" val="1645519366"/>
                    </a:ext>
                  </a:extLst>
                </a:gridCol>
              </a:tblGrid>
              <a:tr h="340840">
                <a:tc>
                  <a:txBody>
                    <a:bodyPr/>
                    <a:lstStyle/>
                    <a:p>
                      <a:r>
                        <a:rPr lang="en-GB" dirty="0"/>
                        <a:t>Action</a:t>
                      </a:r>
                    </a:p>
                  </a:txBody>
                  <a:tcPr/>
                </a:tc>
                <a:tc>
                  <a:txBody>
                    <a:bodyPr/>
                    <a:lstStyle/>
                    <a:p>
                      <a:r>
                        <a:rPr lang="en-GB" dirty="0"/>
                        <a:t>Rationale</a:t>
                      </a:r>
                    </a:p>
                  </a:txBody>
                  <a:tcPr/>
                </a:tc>
                <a:tc>
                  <a:txBody>
                    <a:bodyPr/>
                    <a:lstStyle/>
                    <a:p>
                      <a:r>
                        <a:rPr lang="en-GB" dirty="0"/>
                        <a:t>Impact </a:t>
                      </a:r>
                    </a:p>
                  </a:txBody>
                  <a:tcPr/>
                </a:tc>
                <a:extLst>
                  <a:ext uri="{0D108BD9-81ED-4DB2-BD59-A6C34878D82A}">
                    <a16:rowId xmlns:a16="http://schemas.microsoft.com/office/drawing/2014/main" val="2282165465"/>
                  </a:ext>
                </a:extLst>
              </a:tr>
              <a:tr h="5481842">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t>Urgent Dental Care and Stabilisation (UDCS) programme - an enhanced urgent care service including urgent assessment and oral stabilisation targeted at need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Pilot across 10 providers in 2024/25 with full evaluation</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Expansion from January 2025</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Aligned to national NHSE planning guidance 2025/26 – Sussex goal of 26,546 additional annual UDC appointments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t>Offering appointments to patients without access to a regular dentist and vulnerable patient groups requiring urgent assessment</a:t>
                      </a:r>
                    </a:p>
                    <a:p>
                      <a:endParaRPr lang="en-GB" dirty="0"/>
                    </a:p>
                  </a:txBody>
                  <a:tcPr/>
                </a:tc>
                <a:tc>
                  <a:txBody>
                    <a:bodyPr/>
                    <a:lstStyle/>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dirty="0"/>
                        <a:t>To increase access to UDC for new patients and vulnerable patients </a:t>
                      </a:r>
                    </a:p>
                    <a:p>
                      <a:pPr marL="285750" indent="-285750">
                        <a:spcAft>
                          <a:spcPts val="600"/>
                        </a:spcAft>
                        <a:buFont typeface="Arial" panose="020B0604020202020204" pitchFamily="34" charset="0"/>
                        <a:buChar char="•"/>
                      </a:pPr>
                      <a:r>
                        <a:rPr lang="en-GB" b="0" dirty="0"/>
                        <a:t>To test and optimise sessional flexible commissioning arrangements (remuneration that incentivises provider participation) </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8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To improve the oral health of the Sussex population, mitigating the widening of health inequalities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8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To help relieve pressures on other parts of the health care system (e.g. A&amp;E)</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800" dirty="0">
                          <a:solidFill>
                            <a:schemeClr val="tx1"/>
                          </a:solidFill>
                          <a:effectLst/>
                          <a:latin typeface="Arial" panose="020B0604020202020204" pitchFamily="34" charset="0"/>
                          <a:ea typeface="MS PGothic" panose="020B0600070205080204" pitchFamily="34" charset="-128"/>
                          <a:cs typeface="Arial" panose="020B0604020202020204" pitchFamily="34" charset="0"/>
                        </a:rPr>
                        <a:t>To test sessional data collection tool with NHSBSA to effectively describe health outcomes and inform commissioning intentions </a:t>
                      </a:r>
                      <a:r>
                        <a:rPr lang="en-GB" sz="1400" dirty="0">
                          <a:solidFill>
                            <a:schemeClr val="tx1"/>
                          </a:solidFill>
                          <a:effectLst/>
                          <a:latin typeface="Arial" panose="020B0604020202020204" pitchFamily="34" charset="0"/>
                          <a:ea typeface="MS PGothic" panose="020B0600070205080204" pitchFamily="34" charset="-128"/>
                          <a:cs typeface="Arial" panose="020B0604020202020204" pitchFamily="34" charset="0"/>
                          <a:hlinkClick r:id="rId2"/>
                        </a:rPr>
                        <a:t>https://www.nature.com/articles/s41404-024-2634-9</a:t>
                      </a:r>
                      <a:endParaRPr lang="en-GB" sz="1400" dirty="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p>
                      <a:pPr marL="285750" indent="-285750">
                        <a:spcAft>
                          <a:spcPts val="600"/>
                        </a:spcAft>
                        <a:buFont typeface="Arial" panose="020B0604020202020204" pitchFamily="34" charset="0"/>
                        <a:buChar char="•"/>
                      </a:pPr>
                      <a:endParaRPr lang="en-GB" dirty="0"/>
                    </a:p>
                  </a:txBody>
                  <a:tcPr/>
                </a:tc>
                <a:tc>
                  <a:txBody>
                    <a:bodyPr/>
                    <a:lstStyle/>
                    <a:p>
                      <a:pPr marL="285750" indent="-285750" algn="l">
                        <a:buFont typeface="Arial" panose="020B0604020202020204" pitchFamily="34" charset="0"/>
                        <a:buChar char="•"/>
                      </a:pPr>
                      <a:r>
                        <a:rPr lang="en-GB" dirty="0"/>
                        <a:t>During 12-week pilot 10 providers saw 514 patients (922 UDAs/106 sessions with average of 4.9 patients per session)</a:t>
                      </a:r>
                      <a:endParaRPr lang="en-GB" b="1" dirty="0"/>
                    </a:p>
                    <a:p>
                      <a:pPr marL="285750" indent="-285750" algn="l">
                        <a:buFont typeface="Arial" panose="020B0604020202020204" pitchFamily="34" charset="0"/>
                        <a:buChar char="•"/>
                      </a:pPr>
                      <a:r>
                        <a:rPr lang="en-GB" b="0" dirty="0"/>
                        <a:t>Targeting health inequalities</a:t>
                      </a:r>
                    </a:p>
                    <a:p>
                      <a:pPr marL="285750" indent="-285750" algn="l">
                        <a:buFont typeface="Arial" panose="020B0604020202020204" pitchFamily="34" charset="0"/>
                        <a:buChar char="•"/>
                      </a:pPr>
                      <a:r>
                        <a:rPr lang="en-GB" b="0" dirty="0"/>
                        <a:t>High risk patients</a:t>
                      </a:r>
                    </a:p>
                    <a:p>
                      <a:pPr marL="285750" indent="-285750" algn="l">
                        <a:buFont typeface="Arial" panose="020B0604020202020204" pitchFamily="34" charset="0"/>
                        <a:buChar char="•"/>
                      </a:pPr>
                      <a:r>
                        <a:rPr lang="en-GB" b="0" dirty="0"/>
                        <a:t>Expansion underway – currently our sites across Sussex are delivering 67 sessions per week (469 appts per week)</a:t>
                      </a:r>
                      <a:endParaRPr lang="en-GB" b="1" dirty="0"/>
                    </a:p>
                  </a:txBody>
                  <a:tcPr/>
                </a:tc>
                <a:extLst>
                  <a:ext uri="{0D108BD9-81ED-4DB2-BD59-A6C34878D82A}">
                    <a16:rowId xmlns:a16="http://schemas.microsoft.com/office/drawing/2014/main" val="3894351359"/>
                  </a:ext>
                </a:extLst>
              </a:tr>
            </a:tbl>
          </a:graphicData>
        </a:graphic>
      </p:graphicFrame>
    </p:spTree>
    <p:extLst>
      <p:ext uri="{BB962C8B-B14F-4D97-AF65-F5344CB8AC3E}">
        <p14:creationId xmlns:p14="http://schemas.microsoft.com/office/powerpoint/2010/main" val="9800391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9EBF3-3A48-A9C8-DDD8-BF7F898B32E1}"/>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884A09E0-1E0B-749F-80EB-3CEE626BF664}"/>
              </a:ext>
            </a:extLst>
          </p:cNvPr>
          <p:cNvSpPr>
            <a:spLocks noGrp="1"/>
          </p:cNvSpPr>
          <p:nvPr>
            <p:ph type="ctrTitle"/>
          </p:nvPr>
        </p:nvSpPr>
        <p:spPr>
          <a:xfrm>
            <a:off x="330566" y="303959"/>
            <a:ext cx="10262727" cy="586392"/>
          </a:xfrm>
        </p:spPr>
        <p:txBody>
          <a:bodyPr/>
          <a:lstStyle/>
          <a:p>
            <a:r>
              <a:rPr lang="en-GB" dirty="0">
                <a:solidFill>
                  <a:srgbClr val="0070C0"/>
                </a:solidFill>
                <a:latin typeface="+mj-lt"/>
              </a:rPr>
              <a:t>UDCS in Sussex</a:t>
            </a:r>
          </a:p>
        </p:txBody>
      </p:sp>
      <p:sp>
        <p:nvSpPr>
          <p:cNvPr id="6" name="TextBox 5">
            <a:extLst>
              <a:ext uri="{FF2B5EF4-FFF2-40B4-BE49-F238E27FC236}">
                <a16:creationId xmlns:a16="http://schemas.microsoft.com/office/drawing/2014/main" id="{1D0CEBD5-CCD6-732B-D784-BD1427378BB4}"/>
              </a:ext>
            </a:extLst>
          </p:cNvPr>
          <p:cNvSpPr txBox="1"/>
          <p:nvPr/>
        </p:nvSpPr>
        <p:spPr>
          <a:xfrm>
            <a:off x="185853" y="983116"/>
            <a:ext cx="11820293" cy="369332"/>
          </a:xfrm>
          <a:prstGeom prst="rect">
            <a:avLst/>
          </a:prstGeom>
          <a:noFill/>
        </p:spPr>
        <p:txBody>
          <a:bodyPr wrap="square">
            <a:spAutoFit/>
          </a:bodyPr>
          <a:lstStyle/>
          <a:p>
            <a:r>
              <a:rPr lang="en-GB" sz="1800" b="1" i="0" u="none" strike="noStrike" dirty="0">
                <a:solidFill>
                  <a:srgbClr val="000000"/>
                </a:solidFill>
                <a:effectLst/>
                <a:latin typeface="Arial" panose="020B0604020202020204" pitchFamily="34" charset="0"/>
              </a:rPr>
              <a:t>Distribution of UDCS sites across Sussex (April 2025) </a:t>
            </a:r>
            <a:endParaRPr lang="en-GB" b="1" dirty="0"/>
          </a:p>
        </p:txBody>
      </p:sp>
      <p:pic>
        <p:nvPicPr>
          <p:cNvPr id="3" name="Picture 2">
            <a:extLst>
              <a:ext uri="{FF2B5EF4-FFF2-40B4-BE49-F238E27FC236}">
                <a16:creationId xmlns:a16="http://schemas.microsoft.com/office/drawing/2014/main" id="{26115F4A-4C69-0536-3404-69624F4418F8}"/>
              </a:ext>
            </a:extLst>
          </p:cNvPr>
          <p:cNvPicPr>
            <a:picLocks noChangeAspect="1"/>
          </p:cNvPicPr>
          <p:nvPr/>
        </p:nvPicPr>
        <p:blipFill>
          <a:blip r:embed="rId2"/>
          <a:stretch>
            <a:fillRect/>
          </a:stretch>
        </p:blipFill>
        <p:spPr>
          <a:xfrm>
            <a:off x="1315047" y="1440426"/>
            <a:ext cx="9561905" cy="3977148"/>
          </a:xfrm>
          <a:prstGeom prst="rect">
            <a:avLst/>
          </a:prstGeom>
        </p:spPr>
      </p:pic>
    </p:spTree>
    <p:extLst>
      <p:ext uri="{BB962C8B-B14F-4D97-AF65-F5344CB8AC3E}">
        <p14:creationId xmlns:p14="http://schemas.microsoft.com/office/powerpoint/2010/main" val="18576906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0D74BFE2-1525-51F7-5FBB-B56F262BAEF9}"/>
              </a:ext>
            </a:extLst>
          </p:cNvPr>
          <p:cNvSpPr>
            <a:spLocks noGrp="1"/>
          </p:cNvSpPr>
          <p:nvPr>
            <p:ph type="ctrTitle"/>
          </p:nvPr>
        </p:nvSpPr>
        <p:spPr>
          <a:xfrm>
            <a:off x="343360" y="346254"/>
            <a:ext cx="10418966" cy="586392"/>
          </a:xfrm>
        </p:spPr>
        <p:txBody>
          <a:bodyPr/>
          <a:lstStyle/>
          <a:p>
            <a:pPr lvl="0">
              <a:buSzPts val="1000"/>
              <a:tabLst>
                <a:tab pos="180340" algn="l"/>
              </a:tabLst>
            </a:pPr>
            <a:r>
              <a:rPr lang="en-GB" dirty="0">
                <a:solidFill>
                  <a:srgbClr val="0070C0"/>
                </a:solidFill>
                <a:latin typeface="+mj-lt"/>
              </a:rPr>
              <a:t>Signposting patients to support access</a:t>
            </a:r>
            <a:br>
              <a:rPr lang="en-GB" dirty="0"/>
            </a:br>
            <a:br>
              <a:rPr lang="en-GB" dirty="0"/>
            </a:br>
            <a:br>
              <a:rPr lang="en-GB" sz="1800" dirty="0">
                <a:solidFill>
                  <a:srgbClr val="000000"/>
                </a:solidFill>
                <a:effectLst/>
                <a:latin typeface="Arial" panose="020B0604020202020204" pitchFamily="34" charset="0"/>
                <a:ea typeface="Times New Roman" panose="02020603050405020304" pitchFamily="18" charset="0"/>
              </a:rPr>
            </a:br>
            <a:br>
              <a:rPr lang="en-GB" sz="1800" dirty="0">
                <a:effectLst/>
                <a:latin typeface="Times New Roman" panose="02020603050405020304" pitchFamily="18" charset="0"/>
                <a:ea typeface="Times New Roman" panose="02020603050405020304" pitchFamily="18" charset="0"/>
              </a:rPr>
            </a:br>
            <a:endParaRPr lang="en-GB" dirty="0"/>
          </a:p>
        </p:txBody>
      </p:sp>
      <p:sp>
        <p:nvSpPr>
          <p:cNvPr id="16" name="Text Placeholder 15">
            <a:extLst>
              <a:ext uri="{FF2B5EF4-FFF2-40B4-BE49-F238E27FC236}">
                <a16:creationId xmlns:a16="http://schemas.microsoft.com/office/drawing/2014/main" id="{637E83B3-9F31-EE23-B2DA-AC9FC43DF00D}"/>
              </a:ext>
            </a:extLst>
          </p:cNvPr>
          <p:cNvSpPr>
            <a:spLocks noGrp="1"/>
          </p:cNvSpPr>
          <p:nvPr>
            <p:ph type="body" sz="quarter" idx="11"/>
          </p:nvPr>
        </p:nvSpPr>
        <p:spPr>
          <a:xfrm>
            <a:off x="8666516" y="1779899"/>
            <a:ext cx="2439634" cy="2219325"/>
          </a:xfrm>
        </p:spPr>
        <p:txBody>
          <a:bodyPr/>
          <a:lstStyle/>
          <a:p>
            <a:endParaRPr lang="en-GB" dirty="0"/>
          </a:p>
          <a:p>
            <a:endParaRPr lang="en-GB" dirty="0"/>
          </a:p>
          <a:p>
            <a:endParaRPr lang="en-GB" sz="1100" b="0" i="0" u="none" strike="noStrike" kern="0" cap="none" spc="0" normalizeH="0" baseline="0" noProof="0" dirty="0">
              <a:ln>
                <a:noFill/>
              </a:ln>
              <a:solidFill>
                <a:schemeClr val="tx1"/>
              </a:solidFill>
              <a:effectLst/>
              <a:uLnTx/>
              <a:uFillTx/>
              <a:latin typeface="Arial"/>
              <a:ea typeface="+mn-ea"/>
              <a:cs typeface="Arial"/>
            </a:endParaRPr>
          </a:p>
          <a:p>
            <a:endParaRPr lang="en-GB" sz="1100" u="none" strike="noStrike" dirty="0">
              <a:effectLst/>
              <a:latin typeface="Arial" panose="020B0604020202020204" pitchFamily="34" charset="0"/>
              <a:ea typeface="Calibri" panose="020F0502020204030204" pitchFamily="34" charset="0"/>
              <a:cs typeface="Arial" panose="020B0604020202020204" pitchFamily="34" charset="0"/>
            </a:endParaRPr>
          </a:p>
          <a:p>
            <a:pPr algn="just">
              <a:tabLst>
                <a:tab pos="450215" algn="l"/>
              </a:tabLst>
            </a:pPr>
            <a:endParaRPr lang="en-GB" sz="1100" dirty="0">
              <a:latin typeface="Arial" panose="020B0604020202020204" pitchFamily="34" charset="0"/>
              <a:ea typeface="MS PGothic" panose="020B0600070205080204" pitchFamily="34" charset="-128"/>
            </a:endParaRPr>
          </a:p>
          <a:p>
            <a:pPr algn="just">
              <a:tabLst>
                <a:tab pos="450215" algn="l"/>
              </a:tabLst>
            </a:pPr>
            <a:r>
              <a:rPr lang="en-GB" sz="1100" dirty="0">
                <a:effectLst/>
                <a:latin typeface="Arial" panose="020B0604020202020204" pitchFamily="34" charset="0"/>
                <a:ea typeface="MS PGothic" panose="020B0600070205080204" pitchFamily="34" charset="-128"/>
                <a:cs typeface="Arial" panose="020B0604020202020204" pitchFamily="34" charset="0"/>
              </a:rPr>
              <a:t> </a:t>
            </a:r>
            <a:endParaRPr lang="en-GB" sz="1200" dirty="0">
              <a:effectLst/>
              <a:latin typeface="Arial" panose="020B0604020202020204" pitchFamily="34" charset="0"/>
              <a:ea typeface="MS PGothic" panose="020B0600070205080204" pitchFamily="34" charset="-128"/>
              <a:cs typeface="Arial" panose="020B0604020202020204" pitchFamily="34" charset="0"/>
            </a:endParaRPr>
          </a:p>
          <a:p>
            <a:endParaRPr lang="en-GB" sz="1800" dirty="0">
              <a:effectLst/>
              <a:latin typeface="Arial" panose="020B0604020202020204" pitchFamily="34" charset="0"/>
              <a:ea typeface="Arial" panose="020B0604020202020204" pitchFamily="34" charset="0"/>
              <a:cs typeface="Times New Roman" panose="02020603050405020304" pitchFamily="18" charset="0"/>
            </a:endParaRPr>
          </a:p>
        </p:txBody>
      </p:sp>
      <p:pic>
        <p:nvPicPr>
          <p:cNvPr id="6" name="Picture 5" descr="A hand holding a phone with a cartoon tooth on it&#10;&#10;Description automatically generated">
            <a:extLst>
              <a:ext uri="{FF2B5EF4-FFF2-40B4-BE49-F238E27FC236}">
                <a16:creationId xmlns:a16="http://schemas.microsoft.com/office/drawing/2014/main" id="{4B1C6480-462C-BC93-4471-B8D0268D609C}"/>
              </a:ext>
            </a:extLst>
          </p:cNvPr>
          <p:cNvPicPr>
            <a:picLocks noChangeAspect="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411967" y="1817976"/>
            <a:ext cx="7906518" cy="3824302"/>
          </a:xfrm>
          <a:prstGeom prst="rect">
            <a:avLst/>
          </a:prstGeom>
          <a:noFill/>
          <a:ln>
            <a:noFill/>
          </a:ln>
        </p:spPr>
      </p:pic>
      <p:sp>
        <p:nvSpPr>
          <p:cNvPr id="9" name="TextBox 8">
            <a:extLst>
              <a:ext uri="{FF2B5EF4-FFF2-40B4-BE49-F238E27FC236}">
                <a16:creationId xmlns:a16="http://schemas.microsoft.com/office/drawing/2014/main" id="{55184D22-D4CC-AA87-4AFA-C62EF58FD80D}"/>
              </a:ext>
            </a:extLst>
          </p:cNvPr>
          <p:cNvSpPr txBox="1"/>
          <p:nvPr/>
        </p:nvSpPr>
        <p:spPr>
          <a:xfrm>
            <a:off x="8666516" y="1606468"/>
            <a:ext cx="3323674" cy="42473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br>
            <a:r>
              <a:rPr kumimoji="0" lang="en-GB" sz="1800" b="1"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Local NHS dental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NHS Find a Dentist website</a:t>
            </a:r>
            <a:r>
              <a:rPr kumimoji="0" lang="en-GB"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br>
              <a:rPr kumimoji="0" lang="en-GB" sz="1800" b="0" i="0" u="none" strike="noStrike" kern="1200" cap="none" spc="0" normalizeH="0" baseline="0" noProof="0" dirty="0">
                <a:ln>
                  <a:noFill/>
                </a:ln>
                <a:solidFill>
                  <a:prstClr val="black"/>
                </a:solidFill>
                <a:effectLst/>
                <a:uLnTx/>
                <a:uFillTx/>
                <a:latin typeface="Arial" panose="020B0604020202020204"/>
                <a:ea typeface="Times New Roman" panose="02020603050405020304" pitchFamily="18" charset="0"/>
                <a:cs typeface="+mn-cs"/>
              </a:rPr>
            </a:br>
            <a:r>
              <a:rPr kumimoji="0" lang="en-GB" sz="1800" b="0" i="0" u="sng" strike="noStrike" kern="1200" cap="none" spc="0" normalizeH="0" baseline="0" noProof="0" dirty="0">
                <a:ln>
                  <a:noFill/>
                </a:ln>
                <a:solidFill>
                  <a:srgbClr val="0000FF"/>
                </a:solidFill>
                <a:effectLst/>
                <a:uLnTx/>
                <a:uFillTx/>
                <a:latin typeface="Arial" panose="020B0604020202020204"/>
                <a:ea typeface="MS PGothic" panose="020B0600070205080204" pitchFamily="34" charset="-128"/>
                <a:cs typeface="+mn-cs"/>
                <a:hlinkClick r:id="rId4"/>
              </a:rPr>
              <a:t>https://www.nhs.uk/service-search/find-a-dentist</a:t>
            </a:r>
            <a:r>
              <a:rPr kumimoji="0" lang="en-GB" sz="1800" b="0" i="0" u="none" strike="noStrike" kern="1200" cap="none" spc="0" normalizeH="0" baseline="0" noProof="0" dirty="0">
                <a:ln>
                  <a:noFill/>
                </a:ln>
                <a:solidFill>
                  <a:srgbClr val="000000"/>
                </a:solidFill>
                <a:effectLst/>
                <a:uLnTx/>
                <a:uFillTx/>
                <a:latin typeface="Arial" panose="020B0604020202020204"/>
                <a:ea typeface="MS PGothic" panose="020B0600070205080204" pitchFamily="34" charset="-128"/>
                <a:cs typeface="+mn-cs"/>
              </a:rPr>
              <a:t> </a:t>
            </a:r>
            <a:br>
              <a:rPr kumimoji="0" lang="en-GB" sz="1800" b="0" i="0" u="none" strike="noStrike" kern="1200" cap="none" spc="0" normalizeH="0" baseline="0" noProof="0" dirty="0">
                <a:ln>
                  <a:noFill/>
                </a:ln>
                <a:solidFill>
                  <a:prstClr val="black"/>
                </a:solidFill>
                <a:effectLst/>
                <a:uLnTx/>
                <a:uFillTx/>
                <a:latin typeface="Arial" panose="020B0604020202020204"/>
                <a:ea typeface="Times New Roman" panose="02020603050405020304" pitchFamily="18" charset="0"/>
                <a:cs typeface="+mn-cs"/>
              </a:rPr>
            </a:br>
            <a:br>
              <a:rPr kumimoji="0" lang="en-GB" sz="1800" b="0" i="0" u="none" strike="noStrike" kern="1200" cap="none" spc="0" normalizeH="0" baseline="0" noProof="0" dirty="0">
                <a:ln>
                  <a:noFill/>
                </a:ln>
                <a:solidFill>
                  <a:prstClr val="black"/>
                </a:solidFill>
                <a:effectLst/>
                <a:uLnTx/>
                <a:uFillTx/>
                <a:latin typeface="Arial" panose="020B0604020202020204"/>
                <a:ea typeface="Times New Roman" panose="02020603050405020304" pitchFamily="18" charset="0"/>
                <a:cs typeface="+mn-cs"/>
              </a:rPr>
            </a:br>
            <a:r>
              <a:rPr kumimoji="0" lang="en-GB" sz="1800" b="1" i="0" u="none" strike="noStrike" kern="1200" cap="none" spc="0" normalizeH="0" baseline="0" noProof="0" dirty="0">
                <a:ln>
                  <a:noFill/>
                </a:ln>
                <a:solidFill>
                  <a:prstClr val="black"/>
                </a:solidFill>
                <a:effectLst/>
                <a:uLnTx/>
                <a:uFillTx/>
                <a:latin typeface="Arial" panose="020B0604020202020204"/>
                <a:ea typeface="Times New Roman" panose="02020603050405020304" pitchFamily="18" charset="0"/>
                <a:cs typeface="+mn-cs"/>
              </a:rPr>
              <a:t>Access to additional capacity from UDCS and AHS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rial" panose="020B0604020202020204"/>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Sussex Dental Helpline</a:t>
            </a:r>
            <a:b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br>
            <a: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0300 123 1663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08:00 to 16:00hrs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Times New Roman" panose="02020603050405020304" pitchFamily="18" charset="0"/>
                <a:cs typeface="+mn-cs"/>
              </a:rPr>
              <a:t>Monday to Friday</a:t>
            </a:r>
            <a:endParaRPr kumimoji="0" lang="en-GB" sz="18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8862537"/>
      </p:ext>
    </p:extLst>
  </p:cSld>
  <p:clrMapOvr>
    <a:masterClrMapping/>
  </p:clrMapOvr>
</p:sld>
</file>

<file path=ppt/theme/theme1.xml><?xml version="1.0" encoding="utf-8"?>
<a:theme xmlns:a="http://schemas.openxmlformats.org/drawingml/2006/main" name="1_Main Cover">
  <a:themeElements>
    <a:clrScheme name="NHS Sussex">
      <a:dk1>
        <a:sysClr val="windowText" lastClr="000000"/>
      </a:dk1>
      <a:lt1>
        <a:sysClr val="window" lastClr="FFFFFF"/>
      </a:lt1>
      <a:dk2>
        <a:srgbClr val="425563"/>
      </a:dk2>
      <a:lt2>
        <a:srgbClr val="E8EDEE"/>
      </a:lt2>
      <a:accent1>
        <a:srgbClr val="0072CE"/>
      </a:accent1>
      <a:accent2>
        <a:srgbClr val="003087"/>
      </a:accent2>
      <a:accent3>
        <a:srgbClr val="41B6E6"/>
      </a:accent3>
      <a:accent4>
        <a:srgbClr val="00A499"/>
      </a:accent4>
      <a:accent5>
        <a:srgbClr val="009639"/>
      </a:accent5>
      <a:accent6>
        <a:srgbClr val="006747"/>
      </a:accent6>
      <a:hlink>
        <a:srgbClr val="0072CE"/>
      </a:hlink>
      <a:folHlink>
        <a:srgbClr val="AE25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 Sussex PowerPoint Template for external use.potx" id="{034457F6-5F4B-483A-A521-181EC76A6441}" vid="{AA2CA8DE-CE2D-4793-91D7-0A20945301FD}"/>
    </a:ext>
  </a:extLst>
</a:theme>
</file>

<file path=ppt/theme/theme2.xml><?xml version="1.0" encoding="utf-8"?>
<a:theme xmlns:a="http://schemas.openxmlformats.org/drawingml/2006/main" name="2_Main Cover">
  <a:themeElements>
    <a:clrScheme name="NHS Sussex">
      <a:dk1>
        <a:sysClr val="windowText" lastClr="000000"/>
      </a:dk1>
      <a:lt1>
        <a:sysClr val="window" lastClr="FFFFFF"/>
      </a:lt1>
      <a:dk2>
        <a:srgbClr val="425563"/>
      </a:dk2>
      <a:lt2>
        <a:srgbClr val="E8EDEE"/>
      </a:lt2>
      <a:accent1>
        <a:srgbClr val="0072CE"/>
      </a:accent1>
      <a:accent2>
        <a:srgbClr val="003087"/>
      </a:accent2>
      <a:accent3>
        <a:srgbClr val="41B6E6"/>
      </a:accent3>
      <a:accent4>
        <a:srgbClr val="00A499"/>
      </a:accent4>
      <a:accent5>
        <a:srgbClr val="009639"/>
      </a:accent5>
      <a:accent6>
        <a:srgbClr val="006747"/>
      </a:accent6>
      <a:hlink>
        <a:srgbClr val="0072CE"/>
      </a:hlink>
      <a:folHlink>
        <a:srgbClr val="AE25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 Sussex PowerPoint Template for external use.potx" id="{034457F6-5F4B-483A-A521-181EC76A6441}" vid="{25FBDEB2-A523-4FF2-BFC6-80F692866E8C}"/>
    </a:ext>
  </a:extLst>
</a:theme>
</file>

<file path=ppt/theme/theme3.xml><?xml version="1.0" encoding="utf-8"?>
<a:theme xmlns:a="http://schemas.openxmlformats.org/drawingml/2006/main" name="Text">
  <a:themeElements>
    <a:clrScheme name="NHS Sussex">
      <a:dk1>
        <a:sysClr val="windowText" lastClr="000000"/>
      </a:dk1>
      <a:lt1>
        <a:sysClr val="window" lastClr="FFFFFF"/>
      </a:lt1>
      <a:dk2>
        <a:srgbClr val="425563"/>
      </a:dk2>
      <a:lt2>
        <a:srgbClr val="E8EDEE"/>
      </a:lt2>
      <a:accent1>
        <a:srgbClr val="0072CE"/>
      </a:accent1>
      <a:accent2>
        <a:srgbClr val="003087"/>
      </a:accent2>
      <a:accent3>
        <a:srgbClr val="41B6E6"/>
      </a:accent3>
      <a:accent4>
        <a:srgbClr val="00A499"/>
      </a:accent4>
      <a:accent5>
        <a:srgbClr val="009639"/>
      </a:accent5>
      <a:accent6>
        <a:srgbClr val="006747"/>
      </a:accent6>
      <a:hlink>
        <a:srgbClr val="0072CE"/>
      </a:hlink>
      <a:folHlink>
        <a:srgbClr val="AE257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 Sussex PowerPoint Template for external use.potx" id="{034457F6-5F4B-483A-A521-181EC76A6441}" vid="{0698920E-5FD6-41A8-A3E8-A3F1AFE99990}"/>
    </a:ext>
  </a:extLst>
</a:theme>
</file>

<file path=ppt/theme/theme4.xml><?xml version="1.0" encoding="utf-8"?>
<a:theme xmlns:a="http://schemas.openxmlformats.org/drawingml/2006/main" name="Divider">
  <a:themeElements>
    <a:clrScheme name="SH&amp;C Colours">
      <a:dk1>
        <a:sysClr val="windowText" lastClr="000000"/>
      </a:dk1>
      <a:lt1>
        <a:srgbClr val="FFFFFF"/>
      </a:lt1>
      <a:dk2>
        <a:srgbClr val="44546A"/>
      </a:dk2>
      <a:lt2>
        <a:srgbClr val="F3F3F3"/>
      </a:lt2>
      <a:accent1>
        <a:srgbClr val="AE2573"/>
      </a:accent1>
      <a:accent2>
        <a:srgbClr val="ED7D31"/>
      </a:accent2>
      <a:accent3>
        <a:srgbClr val="330072"/>
      </a:accent3>
      <a:accent4>
        <a:srgbClr val="FFC000"/>
      </a:accent4>
      <a:accent5>
        <a:srgbClr val="0072CE"/>
      </a:accent5>
      <a:accent6>
        <a:srgbClr val="009639"/>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HS Sussex PowerPoint Template for external use.potx" id="{034457F6-5F4B-483A-A521-181EC76A6441}" vid="{9A88B86A-B078-4374-9F82-91F2B70960C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25530F971A664A9F9E1EB98CA9B2DA" ma:contentTypeVersion="17" ma:contentTypeDescription="Create a new document." ma:contentTypeScope="" ma:versionID="e917d764a3b658434f779dc6cdd4cb14">
  <xsd:schema xmlns:xsd="http://www.w3.org/2001/XMLSchema" xmlns:xs="http://www.w3.org/2001/XMLSchema" xmlns:p="http://schemas.microsoft.com/office/2006/metadata/properties" xmlns:ns1="http://schemas.microsoft.com/sharepoint/v3" xmlns:ns3="c85eac35-5362-4435-addc-5adc17ebeccf" xmlns:ns4="fb755928-6c3d-4b1e-919d-b3bdb6a8e306" targetNamespace="http://schemas.microsoft.com/office/2006/metadata/properties" ma:root="true" ma:fieldsID="655449990492bc00bf35ef12799f9a28" ns1:_="" ns3:_="" ns4:_="">
    <xsd:import namespace="http://schemas.microsoft.com/sharepoint/v3"/>
    <xsd:import namespace="c85eac35-5362-4435-addc-5adc17ebeccf"/>
    <xsd:import namespace="fb755928-6c3d-4b1e-919d-b3bdb6a8e306"/>
    <xsd:element name="properties">
      <xsd:complexType>
        <xsd:sequence>
          <xsd:element name="documentManagement">
            <xsd:complexType>
              <xsd:all>
                <xsd:element ref="ns3:MediaServiceMetadata" minOccurs="0"/>
                <xsd:element ref="ns3:MediaServiceFastMetadata" minOccurs="0"/>
                <xsd:element ref="ns3:MediaServiceObjectDetectorVersions" minOccurs="0"/>
                <xsd:element ref="ns3:_activity"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1:_ip_UnifiedCompliancePolicyProperties" minOccurs="0"/>
                <xsd:element ref="ns1:_ip_UnifiedCompliancePolicyUIAction" minOccurs="0"/>
                <xsd:element ref="ns3:MediaServiceSystemTags" minOccurs="0"/>
                <xsd:element ref="ns3:MediaLengthInSecond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5eac35-5362-4435-addc-5adc17ebec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_activity" ma:index="11" nillable="true" ma:displayName="_activity" ma:hidden="true" ma:internalName="_activity">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ystemTags" ma:index="22" nillable="true" ma:displayName="MediaServiceSystemTags" ma:hidden="true" ma:internalName="MediaServiceSystemTags" ma:readOnly="true">
      <xsd:simpleType>
        <xsd:restriction base="dms:Note"/>
      </xsd:simpleType>
    </xsd:element>
    <xsd:element name="MediaLengthInSeconds" ma:index="23" nillable="true" ma:displayName="MediaLengthInSeconds" ma:hidden="true" ma:internalName="MediaLengthInSeconds" ma:readOnly="true">
      <xsd:simpleType>
        <xsd:restriction base="dms:Unknown"/>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b755928-6c3d-4b1e-919d-b3bdb6a8e30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c85eac35-5362-4435-addc-5adc17ebeccf" xsi:nil="true"/>
  </documentManagement>
</p:properties>
</file>

<file path=customXml/itemProps1.xml><?xml version="1.0" encoding="utf-8"?>
<ds:datastoreItem xmlns:ds="http://schemas.openxmlformats.org/officeDocument/2006/customXml" ds:itemID="{6B40E8F6-1466-4307-815B-4024687E1C5C}">
  <ds:schemaRefs>
    <ds:schemaRef ds:uri="http://schemas.microsoft.com/sharepoint/v3/contenttype/forms"/>
  </ds:schemaRefs>
</ds:datastoreItem>
</file>

<file path=customXml/itemProps2.xml><?xml version="1.0" encoding="utf-8"?>
<ds:datastoreItem xmlns:ds="http://schemas.openxmlformats.org/officeDocument/2006/customXml" ds:itemID="{3429678D-7828-4956-8A15-4943221ADF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85eac35-5362-4435-addc-5adc17ebeccf"/>
    <ds:schemaRef ds:uri="fb755928-6c3d-4b1e-919d-b3bdb6a8e30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E6657CC-A781-41CA-B865-08BEB8A3CCED}">
  <ds:schemaRefs>
    <ds:schemaRef ds:uri="http://purl.org/dc/elements/1.1/"/>
    <ds:schemaRef ds:uri="http://schemas.microsoft.com/office/2006/documentManagement/types"/>
    <ds:schemaRef ds:uri="http://schemas.microsoft.com/office/infopath/2007/PartnerControls"/>
    <ds:schemaRef ds:uri="c85eac35-5362-4435-addc-5adc17ebeccf"/>
    <ds:schemaRef ds:uri="http://purl.org/dc/terms/"/>
    <ds:schemaRef ds:uri="fb755928-6c3d-4b1e-919d-b3bdb6a8e306"/>
    <ds:schemaRef ds:uri="http://schemas.openxmlformats.org/package/2006/metadata/core-properties"/>
    <ds:schemaRef ds:uri="http://purl.org/dc/dcmitype/"/>
    <ds:schemaRef ds:uri="http://schemas.microsoft.com/sharepoint/v3"/>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37c354b2-85b0-47f5-b222-07b48d774ee3}" enabled="0" method="" siteId="{37c354b2-85b0-47f5-b222-07b48d774ee3}" removed="1"/>
</clbl:labelList>
</file>

<file path=docProps/app.xml><?xml version="1.0" encoding="utf-8"?>
<Properties xmlns="http://schemas.openxmlformats.org/officeDocument/2006/extended-properties" xmlns:vt="http://schemas.openxmlformats.org/officeDocument/2006/docPropsVTypes">
  <Template>NHS Sussex PowerPoint Template for external use</Template>
  <TotalTime>6589</TotalTime>
  <Words>1892</Words>
  <Application>Microsoft Office PowerPoint</Application>
  <PresentationFormat>Widescreen</PresentationFormat>
  <Paragraphs>288</Paragraphs>
  <Slides>14</Slides>
  <Notes>0</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14</vt:i4>
      </vt:variant>
    </vt:vector>
  </HeadingPairs>
  <TitlesOfParts>
    <vt:vector size="28" baseType="lpstr">
      <vt:lpstr>MS PGothic</vt:lpstr>
      <vt:lpstr>Aptos</vt:lpstr>
      <vt:lpstr>Arial</vt:lpstr>
      <vt:lpstr>Arial Black</vt:lpstr>
      <vt:lpstr>Arial,Sans-Serif</vt:lpstr>
      <vt:lpstr>Calibri</vt:lpstr>
      <vt:lpstr>Open Sans</vt:lpstr>
      <vt:lpstr>Symbol</vt:lpstr>
      <vt:lpstr>Times New Roman</vt:lpstr>
      <vt:lpstr>Verdana</vt:lpstr>
      <vt:lpstr>1_Main Cover</vt:lpstr>
      <vt:lpstr>2_Main Cover</vt:lpstr>
      <vt:lpstr>Text</vt:lpstr>
      <vt:lpstr>Divider</vt:lpstr>
      <vt:lpstr>PowerPoint Presentation</vt:lpstr>
      <vt:lpstr>Background - Delegated commissioning </vt:lpstr>
      <vt:lpstr>Dental Contracting</vt:lpstr>
      <vt:lpstr>Enhancing access to NHS dental services – a critical national and local priority</vt:lpstr>
      <vt:lpstr>Our response to the challenge  </vt:lpstr>
      <vt:lpstr>Our response to the challenge</vt:lpstr>
      <vt:lpstr>High-level overview of NHS Sussex dental objectives</vt:lpstr>
      <vt:lpstr>Achievements in the last 18 months </vt:lpstr>
      <vt:lpstr>Our response to the challenge  </vt:lpstr>
      <vt:lpstr>Our response to the challenge  </vt:lpstr>
      <vt:lpstr>Our response to the challenge  </vt:lpstr>
      <vt:lpstr>Additional UDC capacity</vt:lpstr>
      <vt:lpstr>UDCS in Sussex</vt:lpstr>
      <vt:lpstr>Signposting patients to support access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NHS Sussex PowerPoint Template for external use</dc:title>
  <dc:creator>KAZIG, Louisa (NHS SUSSEX INTEGRATED CARE BOARD)</dc:creator>
  <cp:lastModifiedBy>BAMFORTH, Dawn (NHS SUSSEX INTEGRATED CARE BOARD)</cp:lastModifiedBy>
  <cp:revision>14</cp:revision>
  <dcterms:created xsi:type="dcterms:W3CDTF">2023-10-16T13:19:35Z</dcterms:created>
  <dcterms:modified xsi:type="dcterms:W3CDTF">2025-05-09T08:44:54Z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0x0101002725530F971A664A9F9E1EB98CA9B2DA</vt:lpwstr>
  </property>
</Properties>
</file>